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1" roundtripDataSignature="AMtx7mgPrpzR/HqIch0o3iHCEp6RdLIq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06D55D-ADA8-43CE-9117-525898232E2C}">
  <a:tblStyle styleId="{D106D55D-ADA8-43CE-9117-525898232E2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fill>
          <a:solidFill>
            <a:srgbClr val="D0DEE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0DEE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F37879BE-368D-4F5C-A975-CDE5F05296B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CECE7"/>
          </a:solidFill>
        </a:fill>
      </a:tcStyle>
    </a:wholeTbl>
    <a:band1H>
      <a:tcTxStyle b="off" i="off"/>
      <a:tcStyle>
        <a:fill>
          <a:solidFill>
            <a:srgbClr val="F8D6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8D6CC"/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CECE7"/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fill>
          <a:solidFill>
            <a:srgbClr val="FCECE7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c39caae7b_6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11c39caae7b_6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c409c179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12c409c179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12c409c179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c409c179e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12c409c179e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強調計算錯誤率的部份</a:t>
            </a:r>
            <a:endParaRPr/>
          </a:p>
        </p:txBody>
      </p:sp>
      <p:sp>
        <p:nvSpPr>
          <p:cNvPr id="166" name="Google Shape;166;g12c409c179e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c409c179e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12c409c179e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強調計算錯誤率的部份</a:t>
            </a:r>
            <a:endParaRPr/>
          </a:p>
        </p:txBody>
      </p:sp>
      <p:sp>
        <p:nvSpPr>
          <p:cNvPr id="173" name="Google Shape;173;g12c409c179e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如果 AB=C 的話不會錯，反而是 AB !=C 會有機率錯</a:t>
            </a:r>
            <a:endParaRPr/>
          </a:p>
        </p:txBody>
      </p:sp>
      <p:sp>
        <p:nvSpPr>
          <p:cNvPr id="188" name="Google Shape;188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這樣為什麼比較好？</a:t>
            </a:r>
            <a:endParaRPr/>
          </a:p>
        </p:txBody>
      </p:sp>
      <p:sp>
        <p:nvSpPr>
          <p:cNvPr id="203" name="Google Shape;203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aabd743f8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12aabd743f8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12aabd743f8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c39caae7b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11c39caae7b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2aabd743f8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g12aabd743f8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c39caae7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從第一週到現在學的演算法都是確定性演算法！</a:t>
            </a:r>
            <a:endParaRPr/>
          </a:p>
        </p:txBody>
      </p:sp>
      <p:sp>
        <p:nvSpPr>
          <p:cNvPr id="104" name="Google Shape;104;g11c39caae7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6" name="Google Shape;37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1c39caae7b_6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g11c39caae7b_6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9" name="Google Shape;4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5" name="Google Shape;4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這次手寫作業有</a:t>
            </a:r>
            <a:r>
              <a:rPr lang="en-US" sz="100"/>
              <a:t> </a:t>
            </a:r>
            <a:r>
              <a:rPr lang="en-US" sz="1500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rPr>
              <a:t>NP-conplete 的介紹</a:t>
            </a:r>
            <a:endParaRPr sz="100"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2" name="Google Shape;4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9" name="Google Shape;43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5" name="Google Shape;44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2" name="Google Shape;45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9" name="Google Shape;45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7" name="Google Shape;467;p6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c39caae7b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11c39caae7b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c39caae7b_6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11c39caae7b_6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c39caae7b_6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11c39caae7b_6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3"/>
          <p:cNvSpPr txBox="1"/>
          <p:nvPr>
            <p:ph type="ctrTitle"/>
          </p:nvPr>
        </p:nvSpPr>
        <p:spPr>
          <a:xfrm>
            <a:off x="1520657" y="2035340"/>
            <a:ext cx="9525000" cy="1064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6E04"/>
              </a:buClr>
              <a:buSzPts val="5400"/>
              <a:buFont typeface="Microsoft JhengHei"/>
              <a:buNone/>
              <a:defRPr sz="5400">
                <a:solidFill>
                  <a:srgbClr val="FC6E04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3"/>
          <p:cNvSpPr txBox="1"/>
          <p:nvPr>
            <p:ph idx="1" type="subTitle"/>
          </p:nvPr>
        </p:nvSpPr>
        <p:spPr>
          <a:xfrm>
            <a:off x="1711157" y="3547227"/>
            <a:ext cx="9144000" cy="1913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C000"/>
              </a:buClr>
              <a:buSzPts val="3200"/>
              <a:buNone/>
              <a:defRPr sz="320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63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3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3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2"/>
          <p:cNvSpPr txBox="1"/>
          <p:nvPr>
            <p:ph type="title"/>
          </p:nvPr>
        </p:nvSpPr>
        <p:spPr>
          <a:xfrm>
            <a:off x="1676400" y="3206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72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2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2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3"/>
          <p:cNvSpPr txBox="1"/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3"/>
          <p:cNvSpPr txBox="1"/>
          <p:nvPr>
            <p:ph idx="1" type="body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73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3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3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4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  <a:defRPr sz="3400">
                <a:solidFill>
                  <a:srgbClr val="1F3864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4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  <a:defRPr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-3810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Char char="•"/>
              <a:defRPr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-355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000"/>
              <a:buChar char="•"/>
              <a:defRPr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-3302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1600"/>
              <a:buChar char="•"/>
              <a:defRPr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4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4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4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5"/>
          <p:cNvSpPr txBox="1"/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nsola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5"/>
          <p:cNvSpPr txBox="1"/>
          <p:nvPr>
            <p:ph idx="1" type="body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5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5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5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6"/>
          <p:cNvSpPr txBox="1"/>
          <p:nvPr>
            <p:ph type="title"/>
          </p:nvPr>
        </p:nvSpPr>
        <p:spPr>
          <a:xfrm>
            <a:off x="1676400" y="3206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6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6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6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7"/>
          <p:cNvSpPr txBox="1"/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7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67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7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67"/>
          <p:cNvSpPr txBox="1"/>
          <p:nvPr>
            <p:ph idx="4" type="body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7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7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7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8"/>
          <p:cNvSpPr txBox="1"/>
          <p:nvPr>
            <p:ph type="title"/>
          </p:nvPr>
        </p:nvSpPr>
        <p:spPr>
          <a:xfrm>
            <a:off x="1676400" y="3206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ola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0"/>
          <p:cNvSpPr txBox="1"/>
          <p:nvPr>
            <p:ph idx="1" type="body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7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70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0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0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ola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1"/>
          <p:cNvSpPr/>
          <p:nvPr>
            <p:ph idx="2" type="pic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71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1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1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2"/>
          <p:cNvSpPr txBox="1"/>
          <p:nvPr>
            <p:ph type="title"/>
          </p:nvPr>
        </p:nvSpPr>
        <p:spPr>
          <a:xfrm>
            <a:off x="1676400" y="3206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nsolas"/>
              <a:buNone/>
              <a:defRPr b="0" i="0" sz="3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2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2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2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hackmd.io/@HNO2/SkNmetVDc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hackmd.io/@HNO2/SkNmetVDc" TargetMode="External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hackmd.io/@HNO2/SkNmetVDc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hackmd.io/@HNO2/SkNmetVDc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hackmd.io/@HNO2/SkNmetVDc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en.cppreference.com/w/cpp/algorithm/random_shuffle" TargetMode="External"/><Relationship Id="rId4" Type="http://schemas.openxmlformats.org/officeDocument/2006/relationships/hyperlink" Target="https://en.cppreference.com/w/cpp/numeric/random/rand" TargetMode="External"/><Relationship Id="rId5" Type="http://schemas.openxmlformats.org/officeDocument/2006/relationships/hyperlink" Target="https://www.youtube.com/watch?v=LDPMpc-ENqY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333500" y="2035340"/>
            <a:ext cx="9525000" cy="1064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6E04"/>
              </a:buClr>
              <a:buSzPts val="5400"/>
              <a:buFont typeface="Microsoft JhengHei"/>
              <a:buNone/>
            </a:pPr>
            <a:r>
              <a:rPr lang="en-US"/>
              <a:t>隨機算法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711157" y="3547227"/>
            <a:ext cx="9144000" cy="1913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None/>
            </a:pPr>
            <a:r>
              <a:rPr lang="en-US"/>
              <a:t>by HNO2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C000"/>
              </a:buClr>
              <a:buSzPts val="3200"/>
              <a:buNone/>
            </a:pPr>
            <a:r>
              <a:rPr lang="en-US"/>
              <a:t>Credit by boook, qazwsxedcrfvtg14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0515600" y="120015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計算隨機正確率</a:t>
            </a:r>
            <a:endParaRPr/>
          </a:p>
        </p:txBody>
      </p:sp>
      <p:sp>
        <p:nvSpPr>
          <p:cNvPr id="143" name="Google Shape;143;p13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68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909" y="1555888"/>
            <a:ext cx="10009239" cy="4661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c39caae7b_6_9"/>
          <p:cNvSpPr txBox="1"/>
          <p:nvPr>
            <p:ph type="title"/>
          </p:nvPr>
        </p:nvSpPr>
        <p:spPr>
          <a:xfrm>
            <a:off x="1676400" y="462548"/>
            <a:ext cx="5905500" cy="794700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計算期望值</a:t>
            </a:r>
            <a:endParaRPr/>
          </a:p>
        </p:txBody>
      </p:sp>
      <p:sp>
        <p:nvSpPr>
          <p:cNvPr id="150" name="Google Shape;150;g11c39caae7b_6_9"/>
          <p:cNvSpPr txBox="1"/>
          <p:nvPr>
            <p:ph idx="1" type="body"/>
          </p:nvPr>
        </p:nvSpPr>
        <p:spPr>
          <a:xfrm>
            <a:off x="1104900" y="1587230"/>
            <a:ext cx="10515600" cy="46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期望值 = (每次可能結果 × 出現機率) 的總和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例如有一顆六面的骰子，上面分別寫著 1~6 點，那投一顆骰子出現點數的期望值是 ⅙ * (1 + 2 + 3 + 4 + 5 + 6) = 3.5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期望值可以線性相加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例如一次投 10 顆骰子，他們點數總和的期望值會是 3.5 * 10 = 35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/>
          <p:nvPr>
            <p:ph type="title"/>
          </p:nvPr>
        </p:nvSpPr>
        <p:spPr>
          <a:xfrm>
            <a:off x="2294849" y="2161791"/>
            <a:ext cx="6885776" cy="2699599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3800"/>
              <a:buFont typeface="Consolas"/>
              <a:buNone/>
            </a:pPr>
            <a:r>
              <a:rPr lang="en-US" sz="6000"/>
              <a:t>隨機算法例子</a:t>
            </a:r>
            <a:endParaRPr sz="6000"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c409c179e_0_0"/>
          <p:cNvSpPr txBox="1"/>
          <p:nvPr>
            <p:ph type="title"/>
          </p:nvPr>
        </p:nvSpPr>
        <p:spPr>
          <a:xfrm>
            <a:off x="1676400" y="462548"/>
            <a:ext cx="5905500" cy="794700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– 多項式相乘的結果</a:t>
            </a:r>
            <a:endParaRPr/>
          </a:p>
        </p:txBody>
      </p:sp>
      <p:sp>
        <p:nvSpPr>
          <p:cNvPr id="162" name="Google Shape;162;g12c409c179e_0_0"/>
          <p:cNvSpPr txBox="1"/>
          <p:nvPr>
            <p:ph idx="1" type="body"/>
          </p:nvPr>
        </p:nvSpPr>
        <p:spPr>
          <a:xfrm>
            <a:off x="1104900" y="1587230"/>
            <a:ext cx="10515600" cy="46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7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給你兩個 N 次多項式 A(x),B(x) 和一個 2N 次多項式 C(x)，請問 A × B = C 是否成立？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c409c179e_0_7"/>
          <p:cNvSpPr txBox="1"/>
          <p:nvPr>
            <p:ph type="title"/>
          </p:nvPr>
        </p:nvSpPr>
        <p:spPr>
          <a:xfrm>
            <a:off x="1676400" y="462548"/>
            <a:ext cx="5905500" cy="794700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– 多項式相乘的結果</a:t>
            </a:r>
            <a:endParaRPr/>
          </a:p>
        </p:txBody>
      </p:sp>
      <p:sp>
        <p:nvSpPr>
          <p:cNvPr id="169" name="Google Shape;169;g12c409c179e_0_7"/>
          <p:cNvSpPr txBox="1"/>
          <p:nvPr>
            <p:ph idx="1" type="body"/>
          </p:nvPr>
        </p:nvSpPr>
        <p:spPr>
          <a:xfrm>
            <a:off x="1104900" y="1587230"/>
            <a:ext cx="10515600" cy="54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7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一個簡單的想法：每次代不同的 x=k 值進去，如果 </a:t>
            </a:r>
            <a:br>
              <a:rPr lang="en-US"/>
            </a:br>
            <a:r>
              <a:rPr lang="en-US"/>
              <a:t>A(k)B(k)≠C(k) 就判定相乘結果錯誤。</a:t>
            </a:r>
            <a:br>
              <a:rPr lang="en-US"/>
            </a:br>
            <a:r>
              <a:rPr lang="en-US"/>
              <a:t>如果帶很多個值進去都一樣就判定相乘結果正確。</a:t>
            </a:r>
            <a:endParaRPr/>
          </a:p>
          <a:p>
            <a:pPr indent="0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Char char="•"/>
            </a:pPr>
            <a:r>
              <a:rPr b="1" lang="en-US"/>
              <a:t>在正確答案是 Yes 的時候不會錯，但是在正確答案是 No 的時候可能會錯</a:t>
            </a:r>
            <a:endParaRPr b="1"/>
          </a:p>
          <a:p>
            <a:pPr indent="0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如果答案是 No 的話，答錯的機率會是多少呢？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c409c179e_0_16"/>
          <p:cNvSpPr txBox="1"/>
          <p:nvPr>
            <p:ph type="title"/>
          </p:nvPr>
        </p:nvSpPr>
        <p:spPr>
          <a:xfrm>
            <a:off x="1676400" y="462548"/>
            <a:ext cx="5905500" cy="794700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– 多項式相乘的結果</a:t>
            </a:r>
            <a:endParaRPr/>
          </a:p>
        </p:txBody>
      </p:sp>
      <p:sp>
        <p:nvSpPr>
          <p:cNvPr id="176" name="Google Shape;176;g12c409c179e_0_16"/>
          <p:cNvSpPr txBox="1"/>
          <p:nvPr>
            <p:ph idx="1" type="body"/>
          </p:nvPr>
        </p:nvSpPr>
        <p:spPr>
          <a:xfrm>
            <a:off x="1104900" y="1587230"/>
            <a:ext cx="10515600" cy="54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7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事實上可以證明，A(x)B(x)≠C(x) 卻有 A(k)B(k) = C(k) 的 k 不會超過 2N 個！</a:t>
            </a:r>
            <a:endParaRPr/>
          </a:p>
          <a:p>
            <a:pPr indent="-284162" lvl="1" marL="62706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證明</a:t>
            </a:r>
            <a:endParaRPr/>
          </a:p>
          <a:p>
            <a:pPr indent="0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因此我們可以選定一個大範圍的數字（例如 [0, 1000N)），從裡面隨機挑幾個數字檢查，讓錯誤率很低</a:t>
            </a:r>
            <a:endParaRPr/>
          </a:p>
          <a:p>
            <a:pPr indent="-284162" lvl="1" marL="62706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挑一個數字錯的機率最多只有 1/500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– 矩陣相乘的結果</a:t>
            </a:r>
            <a:endParaRPr/>
          </a:p>
        </p:txBody>
      </p:sp>
      <p:sp>
        <p:nvSpPr>
          <p:cNvPr id="183" name="Google Shape;183;p33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7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給定三個大小為 N 的 N × N 矩陣 A、B、C，請問</a:t>
            </a:r>
            <a:br>
              <a:rPr lang="en-US"/>
            </a:br>
            <a:br>
              <a:rPr lang="en-US"/>
            </a:br>
            <a:r>
              <a:rPr lang="en-US"/>
              <a:t>	A × B = C 是否成立？（N &lt;= 1000）</a:t>
            </a:r>
            <a:endParaRPr/>
          </a:p>
          <a:p>
            <a:pPr indent="-96836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96836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直接做是 O(N</a:t>
            </a:r>
            <a:r>
              <a:rPr baseline="30000" lang="en-US"/>
              <a:t>3</a:t>
            </a:r>
            <a:r>
              <a:rPr lang="en-US"/>
              <a:t>)，能不能更快一點？</a:t>
            </a:r>
            <a:endParaRPr/>
          </a:p>
        </p:txBody>
      </p:sp>
      <p:pic>
        <p:nvPicPr>
          <p:cNvPr descr="https://i.imgur.com/ZWGrPI5.png" id="184" name="Google Shape;18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8169" y="2835275"/>
            <a:ext cx="71628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– 矩陣相乘的結果</a:t>
            </a:r>
            <a:endParaRPr/>
          </a:p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1104900" y="1587230"/>
            <a:ext cx="10515600" cy="54978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讓 R 是一個隨機的 N × 1 的矩陣，那麼只需要檢查</a:t>
            </a:r>
            <a:br>
              <a:rPr lang="en-US"/>
            </a:b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((A×B))=(C)</a:t>
            </a:r>
            <a:br>
              <a:rPr lang="en-US"/>
            </a:br>
            <a:br>
              <a:rPr lang="en-US"/>
            </a:br>
            <a:r>
              <a:rPr lang="en-US"/>
              <a:t>((A×B)×R)=(C×R)</a:t>
            </a:r>
            <a:br>
              <a:rPr lang="en-US"/>
            </a:br>
            <a:br>
              <a:rPr lang="en-US"/>
            </a:br>
            <a:r>
              <a:rPr lang="en-US"/>
              <a:t>(A×(B×R))=(C×R)</a:t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可以證明如果 R 的值域</a:t>
            </a:r>
            <a:r>
              <a:rPr lang="en-US"/>
              <a:t>大小</a:t>
            </a:r>
            <a:r>
              <a:rPr lang="en-US"/>
              <a:t>是 d，那 A×B≠C 卻有 (A×(B×R))=(C×R) 的機率最多是 1/d。</a:t>
            </a:r>
            <a:r>
              <a:rPr lang="en-US" u="sng">
                <a:solidFill>
                  <a:schemeClr val="hlink"/>
                </a:solidFill>
                <a:hlinkClick r:id="rId3"/>
              </a:rPr>
              <a:t>證明</a:t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每次檢查時間複雜度是 O(N</a:t>
            </a:r>
            <a:r>
              <a:rPr baseline="30000" lang="en-US"/>
              <a:t>2</a:t>
            </a:r>
            <a:r>
              <a:rPr lang="en-US"/>
              <a:t>)</a:t>
            </a:r>
            <a:endParaRPr/>
          </a:p>
        </p:txBody>
      </p:sp>
      <p:pic>
        <p:nvPicPr>
          <p:cNvPr descr="https://i.imgur.com/ZWGrPI5.png" id="192" name="Google Shape;19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9813" y="2900898"/>
            <a:ext cx="5418066" cy="1613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– 成雙成對</a:t>
            </a:r>
            <a:endParaRPr/>
          </a:p>
        </p:txBody>
      </p:sp>
      <p:sp>
        <p:nvSpPr>
          <p:cNvPr id="199" name="Google Shape;199;p35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給出一個 N 個數字的序列 a</a:t>
            </a:r>
            <a:r>
              <a:rPr baseline="-25000" lang="en-US"/>
              <a:t>1</a:t>
            </a:r>
            <a:r>
              <a:rPr lang="en-US"/>
              <a:t>, a</a:t>
            </a:r>
            <a:r>
              <a:rPr baseline="-25000" lang="en-US"/>
              <a:t>2</a:t>
            </a:r>
            <a:r>
              <a:rPr lang="en-US"/>
              <a:t>, …, a</a:t>
            </a:r>
            <a:r>
              <a:rPr baseline="-25000" lang="en-US"/>
              <a:t>N</a:t>
            </a:r>
            <a:r>
              <a:rPr lang="en-US"/>
              <a:t>。</a:t>
            </a:r>
            <a:br>
              <a:rPr lang="en-US"/>
            </a:br>
            <a:r>
              <a:rPr lang="en-US"/>
              <a:t>現在有 Q 個詢問，每次詢問會給出 l, r，請問</a:t>
            </a:r>
            <a:br>
              <a:rPr lang="en-US"/>
            </a:br>
            <a:r>
              <a:rPr lang="en-US"/>
              <a:t>a</a:t>
            </a:r>
            <a:r>
              <a:rPr baseline="-25000" lang="en-US"/>
              <a:t>l</a:t>
            </a:r>
            <a:r>
              <a:rPr lang="en-US"/>
              <a:t>, …, a</a:t>
            </a:r>
            <a:r>
              <a:rPr baseline="-25000" lang="en-US"/>
              <a:t>r</a:t>
            </a:r>
            <a:r>
              <a:rPr lang="en-US"/>
              <a:t> 中是否每種數字都出現偶數次？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N &lt;= 1,000,000</a:t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Q &lt;= 1,000,000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– 成雙成對</a:t>
            </a:r>
            <a:endParaRPr/>
          </a:p>
        </p:txBody>
      </p:sp>
      <p:sp>
        <p:nvSpPr>
          <p:cNvPr id="206" name="Google Shape;206;p36"/>
          <p:cNvSpPr txBox="1"/>
          <p:nvPr>
            <p:ph idx="1" type="body"/>
          </p:nvPr>
        </p:nvSpPr>
        <p:spPr>
          <a:xfrm>
            <a:off x="1104900" y="1587230"/>
            <a:ext cx="10515600" cy="5014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XOR 好性質：</a:t>
            </a:r>
            <a:endParaRPr/>
          </a:p>
          <a:p>
            <a:pPr indent="-284163" lvl="1" marL="627063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/>
              <a:t>X ⊕ Y ⊕ Z ⊕ Y ⊕ X ⊕ Z = 0</a:t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XOR 不夠好性質：</a:t>
            </a:r>
            <a:endParaRPr/>
          </a:p>
          <a:p>
            <a:pPr indent="-284163" lvl="1" marL="627063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/>
              <a:t>1 ⊕ 2 ⊕ 3 = 0</a:t>
            </a:r>
            <a:br>
              <a:rPr lang="en-US"/>
            </a:b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也就是說，如果答案是 Yes 的話 XOR 起來一定是 0，反之不一定成立</a:t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對於序列中每一種數字，隨機映射到 [0, 2</a:t>
            </a:r>
            <a:r>
              <a:rPr baseline="30000" lang="en-US"/>
              <a:t>k</a:t>
            </a:r>
            <a:r>
              <a:rPr lang="en-US"/>
              <a:t>) 的一個正整數</a:t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對於每一筆詢問，檢查區間 XOR 是不是 0</a:t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每次錯誤率 1 / 2</a:t>
            </a:r>
            <a:r>
              <a:rPr baseline="30000" lang="en-US"/>
              <a:t>k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證明</a:t>
            </a:r>
            <a:endParaRPr baseline="30000"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大綱</a:t>
            </a:r>
            <a:endParaRPr/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1104900" y="1587230"/>
            <a:ext cx="10515600" cy="4872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什麼是隨機算法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數學工具複習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隨機算法例子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隨機算法實作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– 成堆成堆</a:t>
            </a:r>
            <a:endParaRPr/>
          </a:p>
        </p:txBody>
      </p:sp>
      <p:sp>
        <p:nvSpPr>
          <p:cNvPr id="213" name="Google Shape;213;p37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7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給出一個 N 個數字的序列 a</a:t>
            </a:r>
            <a:r>
              <a:rPr baseline="-25000" lang="en-US"/>
              <a:t>1</a:t>
            </a:r>
            <a:r>
              <a:rPr lang="en-US"/>
              <a:t>, a</a:t>
            </a:r>
            <a:r>
              <a:rPr baseline="-25000" lang="en-US"/>
              <a:t>2</a:t>
            </a:r>
            <a:r>
              <a:rPr lang="en-US"/>
              <a:t>, …, a</a:t>
            </a:r>
            <a:r>
              <a:rPr baseline="-25000" lang="en-US"/>
              <a:t>N</a:t>
            </a:r>
            <a:r>
              <a:rPr lang="en-US"/>
              <a:t>。</a:t>
            </a:r>
            <a:br>
              <a:rPr lang="en-US"/>
            </a:br>
            <a:r>
              <a:rPr lang="en-US"/>
              <a:t>現在有 Q 個詢問，每次詢問會給出 l, r，請問</a:t>
            </a:r>
            <a:br>
              <a:rPr lang="en-US"/>
            </a:br>
            <a:r>
              <a:rPr lang="en-US"/>
              <a:t>a</a:t>
            </a:r>
            <a:r>
              <a:rPr baseline="-25000" lang="en-US"/>
              <a:t>l</a:t>
            </a:r>
            <a:r>
              <a:rPr lang="en-US"/>
              <a:t>, …, a</a:t>
            </a:r>
            <a:r>
              <a:rPr baseline="-25000" lang="en-US"/>
              <a:t>r</a:t>
            </a:r>
            <a:r>
              <a:rPr lang="en-US"/>
              <a:t> 中是否每種數字都出現 K 的倍數次？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t/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N &lt;= 1,000,000</a:t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Q &lt;= 1,000,000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– 成堆成堆</a:t>
            </a:r>
            <a:endParaRPr/>
          </a:p>
        </p:txBody>
      </p:sp>
      <p:sp>
        <p:nvSpPr>
          <p:cNvPr id="220" name="Google Shape;220;p39"/>
          <p:cNvSpPr txBox="1"/>
          <p:nvPr>
            <p:ph idx="1" type="body"/>
          </p:nvPr>
        </p:nvSpPr>
        <p:spPr>
          <a:xfrm>
            <a:off x="1104900" y="1587230"/>
            <a:ext cx="10515600" cy="5043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Char char="•"/>
            </a:pPr>
            <a:r>
              <a:rPr lang="en-US"/>
              <a:t>設計一個 Hash function：加法</a:t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 b="1"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 b="1"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Char char="•"/>
            </a:pPr>
            <a:r>
              <a:rPr lang="en-US"/>
              <a:t>改成在模 p 底下做事情避免溢位，其中 p 是一個大質數</a:t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Char char="•"/>
            </a:pPr>
            <a:r>
              <a:rPr lang="en-US"/>
              <a:t>單筆詢問答錯機率： 1/p</a:t>
            </a:r>
            <a:endParaRPr/>
          </a:p>
          <a:p>
            <a:pPr indent="-284162" lvl="1" marL="627062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證明和前面幾題很像，可以自己試試看！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221" name="Google Shape;221;p39"/>
          <p:cNvGraphicFramePr/>
          <p:nvPr/>
        </p:nvGraphicFramePr>
        <p:xfrm>
          <a:off x="1676400" y="22057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{D106D55D-ADA8-43CE-9117-525898232E2C}</a:tableStyleId>
              </a:tblPr>
              <a:tblGrid>
                <a:gridCol w="1161150"/>
                <a:gridCol w="1161150"/>
                <a:gridCol w="1161150"/>
                <a:gridCol w="1161150"/>
                <a:gridCol w="1161150"/>
                <a:gridCol w="1161150"/>
                <a:gridCol w="11611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1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1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1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1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1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1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1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-2x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-2x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x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22" name="Google Shape;222;p39"/>
          <p:cNvGraphicFramePr/>
          <p:nvPr/>
        </p:nvGraphicFramePr>
        <p:xfrm>
          <a:off x="1676425" y="330972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{D106D55D-ADA8-43CE-9117-525898232E2C}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1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1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2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1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3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1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2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2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2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3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x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x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y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-2x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z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x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y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-2y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y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z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– 長度為 8 的簡單路</a:t>
            </a:r>
            <a:endParaRPr/>
          </a:p>
        </p:txBody>
      </p:sp>
      <p:sp>
        <p:nvSpPr>
          <p:cNvPr id="229" name="Google Shape;229;p40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給 N 點 M 邊的有向圖，並給出兩點 S 和 T</a:t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請找一條 S 到 T 且含頭尾恰經過 8 個點的簡單路徑</a:t>
            </a:r>
            <a:endParaRPr/>
          </a:p>
          <a:p>
            <a:pPr indent="-309562" lvl="1" marL="627062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簡單路徑：路徑中不存在兩個相同的點</a:t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8 &lt;= N &lt;= 100, 1 &lt;= M &lt;= 2000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– 長度為 8 的簡單路</a:t>
            </a:r>
            <a:endParaRPr/>
          </a:p>
        </p:txBody>
      </p:sp>
      <p:sp>
        <p:nvSpPr>
          <p:cNvPr id="236" name="Google Shape;236;p41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7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也就是說不含頭尾一共 6 個點 </a:t>
            </a:r>
            <a:r>
              <a:rPr lang="en-US" strike="sngStrike"/>
              <a:t>→ O(n^6)</a:t>
            </a:r>
            <a:endParaRPr/>
          </a:p>
          <a:p>
            <a:pPr indent="-96836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問題在簡單路徑上，不然就可以？</a:t>
            </a:r>
            <a:endParaRPr/>
          </a:p>
          <a:p>
            <a:pPr indent="-284163" lvl="1" marL="627063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/>
              <a:t>為什麼不是簡單路徑就可以做</a:t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– 長度為 8 的簡單路</a:t>
            </a:r>
            <a:endParaRPr/>
          </a:p>
        </p:txBody>
      </p:sp>
      <p:sp>
        <p:nvSpPr>
          <p:cNvPr id="243" name="Google Shape;243;p42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考慮 dp[i][j] 代表是否有可能從 S 恰好走 j 步到 i。</a:t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初始條件為 dp[S][0] = True，最後檢查 dp[T][7] = True 即可。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– 長度為 8 的簡單路</a:t>
            </a:r>
            <a:endParaRPr/>
          </a:p>
        </p:txBody>
      </p:sp>
      <p:sp>
        <p:nvSpPr>
          <p:cNvPr id="250" name="Google Shape;250;p43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那如果現在點上面有顏色呢？</a:t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給 N 點 M 邊的有向圖，並給出兩點 S 和 T。</a:t>
            </a:r>
            <a:br>
              <a:rPr lang="en-US"/>
            </a:br>
            <a:r>
              <a:rPr lang="en-US"/>
              <a:t>圖上除了 S 和 T 之外每個點 i 都被塗上了顏色 C</a:t>
            </a:r>
            <a:r>
              <a:rPr baseline="-25000" lang="en-US"/>
              <a:t>i</a:t>
            </a:r>
            <a:r>
              <a:rPr lang="en-US"/>
              <a:t>。</a:t>
            </a:r>
            <a:br>
              <a:rPr lang="en-US"/>
            </a:br>
            <a:br>
              <a:rPr lang="en-US"/>
            </a:br>
            <a:r>
              <a:rPr lang="en-US"/>
              <a:t>請找一條 S 到 T 且含頭尾恰經過 8 個點的簡單路徑，</a:t>
            </a:r>
            <a:br>
              <a:rPr lang="en-US"/>
            </a:br>
            <a:r>
              <a:rPr lang="en-US"/>
              <a:t>並在路上蒐集滿 6 種不同的顏色。</a:t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1 &lt;= N &lt;= 100, 1 &lt;= M &lt;= 2000, 0 &lt;= C</a:t>
            </a:r>
            <a:r>
              <a:rPr baseline="-25000" lang="en-US"/>
              <a:t>i</a:t>
            </a:r>
            <a:r>
              <a:rPr lang="en-US"/>
              <a:t> &lt;= 5</a:t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aabd743f8_0_7"/>
          <p:cNvSpPr txBox="1"/>
          <p:nvPr>
            <p:ph type="title"/>
          </p:nvPr>
        </p:nvSpPr>
        <p:spPr>
          <a:xfrm>
            <a:off x="1676400" y="462548"/>
            <a:ext cx="5905500" cy="794700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– 長度為 8 的簡單路</a:t>
            </a:r>
            <a:endParaRPr/>
          </a:p>
        </p:txBody>
      </p:sp>
      <p:sp>
        <p:nvSpPr>
          <p:cNvPr id="257" name="Google Shape;257;g12aabd743f8_0_7"/>
          <p:cNvSpPr txBox="1"/>
          <p:nvPr>
            <p:ph idx="1" type="body"/>
          </p:nvPr>
        </p:nvSpPr>
        <p:spPr>
          <a:xfrm>
            <a:off x="1104900" y="1587230"/>
            <a:ext cx="10515600" cy="46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7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考慮 dp[i][bitmask] 代表是否有可能從 S 走到 i，且恰好蒐集了 bitmask 這個集合的顏色。</a:t>
            </a:r>
            <a:endParaRPr/>
          </a:p>
          <a:p>
            <a:pPr indent="0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初始條件為 dp[S][0] = True，最後檢查 dp[T][2</a:t>
            </a:r>
            <a:r>
              <a:rPr baseline="30000" lang="en-US"/>
              <a:t>6</a:t>
            </a:r>
            <a:r>
              <a:rPr lang="en-US"/>
              <a:t>-1] = True 即可。</a:t>
            </a:r>
            <a:endParaRPr/>
          </a:p>
          <a:p>
            <a:pPr indent="-284162" lvl="1" marL="627062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時間複雜度 O(2</a:t>
            </a:r>
            <a:r>
              <a:rPr baseline="30000" lang="en-US"/>
              <a:t>k</a:t>
            </a:r>
            <a:r>
              <a:rPr lang="en-US"/>
              <a:t>M)，k 是顏色數量</a:t>
            </a:r>
            <a:endParaRPr/>
          </a:p>
          <a:p>
            <a:pPr indent="-96836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– 長度為 8 的簡單路</a:t>
            </a:r>
            <a:endParaRPr/>
          </a:p>
        </p:txBody>
      </p:sp>
      <p:sp>
        <p:nvSpPr>
          <p:cNvPr id="264" name="Google Shape;264;p45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41" r="0" t="-23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– 長度為 8 的簡單路</a:t>
            </a:r>
            <a:endParaRPr/>
          </a:p>
        </p:txBody>
      </p:sp>
      <p:sp>
        <p:nvSpPr>
          <p:cNvPr id="271" name="Google Shape;271;p46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68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72" name="Google Shape;27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5342" y="1587231"/>
            <a:ext cx="7285701" cy="3680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6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- 最近點對</a:t>
            </a:r>
            <a:endParaRPr/>
          </a:p>
        </p:txBody>
      </p:sp>
      <p:sp>
        <p:nvSpPr>
          <p:cNvPr id="278" name="Google Shape;278;p56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7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給定 N 個二維平面上面的點，請找出距離最近的兩個點。</a:t>
            </a:r>
            <a:endParaRPr/>
          </a:p>
          <a:p>
            <a:pPr indent="-284162" lvl="1" marL="62706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這裡的距離是指直線距離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1 &lt;= N &lt;= 10</a:t>
            </a:r>
            <a:r>
              <a:rPr baseline="30000" lang="en-US"/>
              <a:t>5</a:t>
            </a:r>
            <a:endParaRPr baseline="30000"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c39caae7b_0_6"/>
          <p:cNvSpPr txBox="1"/>
          <p:nvPr>
            <p:ph type="title"/>
          </p:nvPr>
        </p:nvSpPr>
        <p:spPr>
          <a:xfrm>
            <a:off x="2294849" y="2161791"/>
            <a:ext cx="6885900" cy="2699700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3800"/>
              <a:buFont typeface="Consolas"/>
              <a:buNone/>
            </a:pPr>
            <a:r>
              <a:rPr lang="en-US" sz="6000"/>
              <a:t>什麼是隨機算法</a:t>
            </a:r>
            <a:endParaRPr sz="6000"/>
          </a:p>
        </p:txBody>
      </p:sp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7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41" r="0" t="-23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84" name="Google Shape;284;p57"/>
          <p:cNvSpPr txBox="1"/>
          <p:nvPr>
            <p:ph type="title"/>
          </p:nvPr>
        </p:nvSpPr>
        <p:spPr>
          <a:xfrm>
            <a:off x="1676400" y="461963"/>
            <a:ext cx="5905500" cy="795337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- 最近點對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8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41" r="0" t="-23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 </a:t>
            </a:r>
            <a:endParaRPr/>
          </a:p>
        </p:txBody>
      </p:sp>
      <p:graphicFrame>
        <p:nvGraphicFramePr>
          <p:cNvPr id="290" name="Google Shape;290;p58"/>
          <p:cNvGraphicFramePr/>
          <p:nvPr/>
        </p:nvGraphicFramePr>
        <p:xfrm>
          <a:off x="1872718" y="26487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{F37879BE-368D-4F5C-A975-CDE5F05296B5}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76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B05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d/2~d</a:t>
                      </a:r>
                      <a:endParaRPr b="1" sz="2800" u="none" cap="none" strike="noStrike">
                        <a:solidFill>
                          <a:srgbClr val="00B05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B05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d/2~d</a:t>
                      </a:r>
                      <a:endParaRPr b="1" sz="2800" u="none" cap="none" strike="noStrike">
                        <a:solidFill>
                          <a:srgbClr val="00B05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B05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d/2~d</a:t>
                      </a:r>
                      <a:endParaRPr b="1" sz="2800" u="none" cap="none" strike="noStrike">
                        <a:solidFill>
                          <a:srgbClr val="00B05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B05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d/2~d</a:t>
                      </a:r>
                      <a:endParaRPr b="1" sz="2800" u="none" cap="none" strike="noStrike">
                        <a:solidFill>
                          <a:srgbClr val="00B05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B05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d/2~d</a:t>
                      </a:r>
                      <a:endParaRPr b="1" sz="2800" u="none" cap="none" strike="noStrike">
                        <a:solidFill>
                          <a:srgbClr val="00B05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  <a:tr h="76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B05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d/2~d</a:t>
                      </a:r>
                      <a:endParaRPr b="1" sz="2800" u="none" cap="none" strike="noStrike">
                        <a:solidFill>
                          <a:srgbClr val="00B05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2800"/>
                        <a:buFont typeface="Consolas"/>
                        <a:buNone/>
                      </a:pPr>
                      <a:r>
                        <a:rPr lang="en-US" sz="2800" u="none" cap="none" strike="noStrike">
                          <a:solidFill>
                            <a:srgbClr val="00B0F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0~d/2</a:t>
                      </a:r>
                      <a:endParaRPr sz="2800" u="none" cap="none" strike="noStrike">
                        <a:solidFill>
                          <a:srgbClr val="00B0F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solidFill>
                            <a:srgbClr val="00B0F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0~d/2</a:t>
                      </a:r>
                      <a:endParaRPr sz="2800" u="none" cap="none" strike="noStrike">
                        <a:solidFill>
                          <a:srgbClr val="00B0F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2800"/>
                        <a:buFont typeface="Consolas"/>
                        <a:buNone/>
                      </a:pPr>
                      <a:r>
                        <a:rPr lang="en-US" sz="2800" u="none" cap="none" strike="noStrike">
                          <a:solidFill>
                            <a:srgbClr val="00B0F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0~d/2</a:t>
                      </a:r>
                      <a:endParaRPr sz="2800" u="none" cap="none" strike="noStrike">
                        <a:solidFill>
                          <a:srgbClr val="00B0F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B05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d/2~d</a:t>
                      </a:r>
                      <a:endParaRPr b="1" sz="2800" u="none" cap="none" strike="noStrike">
                        <a:solidFill>
                          <a:srgbClr val="00B05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  <a:tr h="76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B05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d/2~d</a:t>
                      </a:r>
                      <a:endParaRPr b="1" sz="2800" u="none" cap="none" strike="noStrike">
                        <a:solidFill>
                          <a:srgbClr val="00B05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2800"/>
                        <a:buFont typeface="Consolas"/>
                        <a:buNone/>
                      </a:pPr>
                      <a:r>
                        <a:rPr lang="en-US" sz="2800" u="none" cap="none" strike="noStrike">
                          <a:solidFill>
                            <a:srgbClr val="00B0F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0~d/2</a:t>
                      </a:r>
                      <a:endParaRPr sz="2800" u="none" cap="none" strike="noStrike">
                        <a:solidFill>
                          <a:srgbClr val="00B0F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38562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某個點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2800"/>
                        <a:buFont typeface="Consolas"/>
                        <a:buNone/>
                      </a:pPr>
                      <a:r>
                        <a:rPr lang="en-US" sz="2800" u="none" cap="none" strike="noStrike">
                          <a:solidFill>
                            <a:srgbClr val="00B0F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0~d/2</a:t>
                      </a:r>
                      <a:endParaRPr sz="2800" u="none" cap="none" strike="noStrike">
                        <a:solidFill>
                          <a:srgbClr val="00B0F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B05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d/2~d</a:t>
                      </a:r>
                      <a:endParaRPr b="1" sz="2800" u="none" cap="none" strike="noStrike">
                        <a:solidFill>
                          <a:srgbClr val="00B05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  <a:tr h="76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B05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d/2~d</a:t>
                      </a:r>
                      <a:endParaRPr b="1" sz="2800" u="none" cap="none" strike="noStrike">
                        <a:solidFill>
                          <a:srgbClr val="00B05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2800"/>
                        <a:buFont typeface="Consolas"/>
                        <a:buNone/>
                      </a:pPr>
                      <a:r>
                        <a:rPr lang="en-US" sz="2800" u="none" cap="none" strike="noStrike">
                          <a:solidFill>
                            <a:srgbClr val="00B0F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0~d/2</a:t>
                      </a:r>
                      <a:endParaRPr sz="2800" u="none" cap="none" strike="noStrike">
                        <a:solidFill>
                          <a:srgbClr val="00B0F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2800"/>
                        <a:buFont typeface="Consolas"/>
                        <a:buNone/>
                      </a:pPr>
                      <a:r>
                        <a:rPr lang="en-US" sz="2800" u="none" cap="none" strike="noStrike">
                          <a:solidFill>
                            <a:srgbClr val="00B0F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0~d/2</a:t>
                      </a:r>
                      <a:endParaRPr sz="2800" u="none" cap="none" strike="noStrike">
                        <a:solidFill>
                          <a:srgbClr val="00B0F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2800"/>
                        <a:buFont typeface="Consolas"/>
                        <a:buNone/>
                      </a:pPr>
                      <a:r>
                        <a:rPr lang="en-US" sz="2800" u="none" cap="none" strike="noStrike">
                          <a:solidFill>
                            <a:srgbClr val="00B0F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0~d/2</a:t>
                      </a:r>
                      <a:endParaRPr sz="2800" u="none" cap="none" strike="noStrike">
                        <a:solidFill>
                          <a:srgbClr val="00B0F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B05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d/2~d</a:t>
                      </a:r>
                      <a:endParaRPr b="1" sz="2800" u="none" cap="none" strike="noStrike">
                        <a:solidFill>
                          <a:srgbClr val="00B05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  <a:tr h="76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B05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d/2~d</a:t>
                      </a:r>
                      <a:endParaRPr b="1" sz="2800" u="none" cap="none" strike="noStrike">
                        <a:solidFill>
                          <a:srgbClr val="00B05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B05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d/2~d</a:t>
                      </a:r>
                      <a:endParaRPr b="1" sz="2800" u="none" cap="none" strike="noStrike">
                        <a:solidFill>
                          <a:srgbClr val="00B05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B05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d/2~d</a:t>
                      </a:r>
                      <a:endParaRPr b="1" sz="2800" u="none" cap="none" strike="noStrike">
                        <a:solidFill>
                          <a:srgbClr val="00B05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B05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d/2~d</a:t>
                      </a:r>
                      <a:endParaRPr b="1" sz="2800" u="none" cap="none" strike="noStrike">
                        <a:solidFill>
                          <a:srgbClr val="00B05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B05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d/2~d</a:t>
                      </a:r>
                      <a:endParaRPr b="1" sz="2800" u="none" cap="none" strike="noStrike">
                        <a:solidFill>
                          <a:srgbClr val="00B05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91" name="Google Shape;291;p58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- 最近點對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9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5.找到更近的最近點對：</a:t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84163" lvl="1" marL="627063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/>
              <a:t>更新 r = 新的最近點對 / 2</a:t>
            </a:r>
            <a:endParaRPr/>
          </a:p>
          <a:p>
            <a:pPr indent="-131761" lvl="1" marL="627063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None/>
            </a:pPr>
            <a:r>
              <a:t/>
            </a:r>
            <a:endParaRPr/>
          </a:p>
          <a:p>
            <a:pPr indent="-284163" lvl="1" marL="627063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/>
              <a:t>回到步驟三重來</a:t>
            </a:r>
            <a:endParaRPr/>
          </a:p>
        </p:txBody>
      </p:sp>
      <p:sp>
        <p:nvSpPr>
          <p:cNvPr id="297" name="Google Shape;297;p59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- 最近點對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0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41" r="0" t="-23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03" name="Google Shape;303;p60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例題 - 最近點對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Hash</a:t>
            </a:r>
            <a:endParaRPr/>
          </a:p>
        </p:txBody>
      </p:sp>
      <p:sp>
        <p:nvSpPr>
          <p:cNvPr id="309" name="Google Shape;309;p15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7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目的：將一筆資料用一個函數壓縮起來，當要判斷兩筆資料是否相同時，就判斷兩筆資料分別壓縮後的結果是否相同。</a:t>
            </a:r>
            <a:br>
              <a:rPr lang="en-US"/>
            </a:b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壓縮的函數不能有隨機成份</a:t>
            </a:r>
            <a:br>
              <a:rPr lang="en-US"/>
            </a:b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壓縮過程中會失去一些資訊，因此可能會有兩個不同的物品被</a:t>
            </a:r>
            <a:br>
              <a:rPr lang="en-US"/>
            </a:br>
            <a:r>
              <a:rPr lang="en-US"/>
              <a:t>壓縮後產生一樣的結果。</a:t>
            </a:r>
            <a:endParaRPr/>
          </a:p>
          <a:p>
            <a:pPr indent="-131761" lvl="1" marL="627063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2aabd743f8_0_29"/>
          <p:cNvSpPr txBox="1"/>
          <p:nvPr>
            <p:ph type="title"/>
          </p:nvPr>
        </p:nvSpPr>
        <p:spPr>
          <a:xfrm>
            <a:off x="1676400" y="462548"/>
            <a:ext cx="5905500" cy="794700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Hash</a:t>
            </a:r>
            <a:endParaRPr/>
          </a:p>
        </p:txBody>
      </p:sp>
      <p:sp>
        <p:nvSpPr>
          <p:cNvPr id="315" name="Google Shape;315;g12aabd743f8_0_29"/>
          <p:cNvSpPr txBox="1"/>
          <p:nvPr>
            <p:ph idx="1" type="body"/>
          </p:nvPr>
        </p:nvSpPr>
        <p:spPr>
          <a:xfrm>
            <a:off x="1104900" y="1587230"/>
            <a:ext cx="10515600" cy="46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如果有兩筆資料 A, B ，以及壓縮函數 f</a:t>
            </a:r>
            <a:endParaRPr/>
          </a:p>
          <a:p>
            <a:pPr indent="-284162" lvl="1" marL="627062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/>
              <a:t>錯誤的機率：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000"/>
              <a:buChar char="•"/>
            </a:pPr>
            <a:r>
              <a:rPr lang="en-US"/>
              <a:t>f(A) != f(B)，但 A = B。	=&gt; 不可能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000"/>
              <a:buChar char="•"/>
            </a:pPr>
            <a:r>
              <a:rPr lang="en-US"/>
              <a:t>f(A) = f(B)，但 A != B。	=&gt; 錯誤的機率</a:t>
            </a:r>
            <a:endParaRPr/>
          </a:p>
          <a:p>
            <a:pPr indent="0" lvl="0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日常生活中的例子：SHA256、MD5 等。</a:t>
            </a:r>
            <a:endParaRPr/>
          </a:p>
          <a:p>
            <a:pPr indent="-131762" lvl="1" marL="627062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Hash</a:t>
            </a:r>
            <a:endParaRPr/>
          </a:p>
        </p:txBody>
      </p:sp>
      <p:sp>
        <p:nvSpPr>
          <p:cNvPr id="321" name="Google Shape;321;p16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譬如：</a:t>
            </a:r>
            <a:endParaRPr/>
          </a:p>
          <a:p>
            <a:pPr indent="-284163" lvl="1" marL="627063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/>
              <a:t>f(x) = x % 2</a:t>
            </a:r>
            <a:endParaRPr/>
          </a:p>
          <a:p>
            <a:pPr indent="-131761" lvl="1" marL="627063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None/>
            </a:pPr>
            <a:r>
              <a:t/>
            </a:r>
            <a:endParaRPr/>
          </a:p>
          <a:p>
            <a:pPr indent="0" lvl="1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None/>
            </a:pPr>
            <a:r>
              <a:t/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所以我們會認為：</a:t>
            </a:r>
            <a:endParaRPr/>
          </a:p>
          <a:p>
            <a:pPr indent="-284163" lvl="1" marL="627063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/>
              <a:t>1 != 2, 因為 1 = f(1) != f(2) = 0</a:t>
            </a:r>
            <a:endParaRPr/>
          </a:p>
          <a:p>
            <a:pPr indent="-44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000"/>
              <a:buNone/>
            </a:pPr>
            <a:r>
              <a:t/>
            </a:r>
            <a:endParaRPr/>
          </a:p>
          <a:p>
            <a:pPr indent="-284163" lvl="1" marL="627063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/>
              <a:t>2 = 2, 因為 0 = f(2) = f(2) = 0</a:t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但是我們會認為：</a:t>
            </a:r>
            <a:endParaRPr/>
          </a:p>
          <a:p>
            <a:pPr indent="-284162" lvl="1" marL="627062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/>
              <a:t>4 = 2, 因為 0 = f(4) = f(2) = 0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"/>
          <p:cNvSpPr txBox="1"/>
          <p:nvPr>
            <p:ph type="title"/>
          </p:nvPr>
        </p:nvSpPr>
        <p:spPr>
          <a:xfrm>
            <a:off x="1676400" y="433051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f(A) = f(B)，但 A != B</a:t>
            </a:r>
            <a:endParaRPr/>
          </a:p>
        </p:txBody>
      </p:sp>
      <p:sp>
        <p:nvSpPr>
          <p:cNvPr id="327" name="Google Shape;327;p17"/>
          <p:cNvSpPr txBox="1"/>
          <p:nvPr>
            <p:ph idx="1" type="body"/>
          </p:nvPr>
        </p:nvSpPr>
        <p:spPr>
          <a:xfrm>
            <a:off x="1104900" y="1587230"/>
            <a:ext cx="10515600" cy="5521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好的 hash function 要滿足「碰撞」</a:t>
            </a:r>
            <a:br>
              <a:rPr lang="en-US"/>
            </a:br>
            <a:r>
              <a:rPr lang="en-US"/>
              <a:t>的機率足夠小，也就是以下機率要足夠低：</a:t>
            </a:r>
            <a:br>
              <a:rPr lang="en-US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None/>
            </a:pPr>
            <a:r>
              <a:rPr lang="en-US"/>
              <a:t>	f(A) = f(B)，但 A != B</a:t>
            </a:r>
            <a:endParaRPr/>
          </a:p>
        </p:txBody>
      </p:sp>
      <p:pic>
        <p:nvPicPr>
          <p:cNvPr descr="https://i.imgur.com/zDlJLav.png%20=500x" id="328" name="Google Shape;3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92477">
            <a:off x="8211896" y="2194068"/>
            <a:ext cx="4079895" cy="407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Hash 的安全性</a:t>
            </a:r>
            <a:endParaRPr/>
          </a:p>
        </p:txBody>
      </p:sp>
      <p:sp>
        <p:nvSpPr>
          <p:cNvPr id="335" name="Google Shape;335;p19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對於一個 Hash function f(x) 有三種安全性：</a:t>
            </a:r>
            <a:endParaRPr/>
          </a:p>
          <a:p>
            <a:pPr indent="-284163" lvl="1" marL="627063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/>
              <a:t>Preimage resistance：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000"/>
              <a:buChar char="•"/>
            </a:pPr>
            <a:r>
              <a:rPr lang="en-US"/>
              <a:t>知道 f(x) 還原出 x</a:t>
            </a:r>
            <a:endParaRPr/>
          </a:p>
          <a:p>
            <a:pPr indent="-284163" lvl="1" marL="627063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/>
              <a:t>Second preimage resistance：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000"/>
              <a:buChar char="•"/>
            </a:pPr>
            <a:r>
              <a:rPr lang="en-US"/>
              <a:t>在知道 x 和 f(x) 的情況下，找到另一組 y -&gt; f(y) = f(x)</a:t>
            </a:r>
            <a:endParaRPr/>
          </a:p>
          <a:p>
            <a:pPr indent="-284163" lvl="1" marL="627063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/>
              <a:t>Collision resistance：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000"/>
              <a:buChar char="•"/>
            </a:pPr>
            <a:r>
              <a:rPr lang="en-US"/>
              <a:t>找到一對 a, b 使得 f(a) = f(b)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不是所有應用都需要這三種安全性，視需求而定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Hash 的安全性 - 生日悖論</a:t>
            </a:r>
            <a:endParaRPr/>
          </a:p>
        </p:txBody>
      </p:sp>
      <p:sp>
        <p:nvSpPr>
          <p:cNvPr id="342" name="Google Shape;342;p20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6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一個房間要多少人，則兩個人的生日相同的機率大於 50%?</a:t>
            </a:r>
            <a:endParaRPr/>
          </a:p>
          <a:p>
            <a:pPr indent="-309562" lvl="1" marL="627062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23人</a:t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有 n</a:t>
            </a:r>
            <a:r>
              <a:rPr i="1" lang="en-US"/>
              <a:t> </a:t>
            </a:r>
            <a:r>
              <a:rPr lang="en-US"/>
              <a:t>個人，每人都隨機地從 N</a:t>
            </a:r>
            <a:r>
              <a:rPr i="1" lang="en-US"/>
              <a:t> </a:t>
            </a:r>
            <a:r>
              <a:rPr lang="en-US"/>
              <a:t>個特定的數中選擇出來一個數。</a:t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p（n） = 有兩個人選擇了同樣的數字。</a:t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這個機率有多大？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可以證明只需要大概 sqrt(N) 個人，有兩個人選到同一個數字的機率就超過 50%。</a:t>
            </a:r>
            <a:r>
              <a:rPr lang="en-US" u="sng">
                <a:solidFill>
                  <a:schemeClr val="hlink"/>
                </a:solidFill>
                <a:hlinkClick r:id="rId3"/>
              </a:rPr>
              <a:t>詳細說明</a:t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43" name="Google Shape;34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0952" y="4069275"/>
            <a:ext cx="6802303" cy="91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c39caae7b_0_0"/>
          <p:cNvSpPr txBox="1"/>
          <p:nvPr>
            <p:ph type="title"/>
          </p:nvPr>
        </p:nvSpPr>
        <p:spPr>
          <a:xfrm>
            <a:off x="1676400" y="462548"/>
            <a:ext cx="5905500" cy="794700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什麼是隨機算法？</a:t>
            </a:r>
            <a:endParaRPr/>
          </a:p>
        </p:txBody>
      </p:sp>
      <p:sp>
        <p:nvSpPr>
          <p:cNvPr id="107" name="Google Shape;107;g11c39caae7b_0_0"/>
          <p:cNvSpPr txBox="1"/>
          <p:nvPr>
            <p:ph idx="1" type="body"/>
          </p:nvPr>
        </p:nvSpPr>
        <p:spPr>
          <a:xfrm>
            <a:off x="1104900" y="1587230"/>
            <a:ext cx="10515600" cy="46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7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 是一種使用隨機函數或隨機數字的演算法。</a:t>
            </a:r>
            <a:endParaRPr/>
          </a:p>
          <a:p>
            <a:pPr indent="0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相對於確定性演算法：給定特定輸入，每次執行時演算法的所有步驟都會一樣，輸出也會一樣。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Rolling hash</a:t>
            </a:r>
            <a:endParaRPr/>
          </a:p>
        </p:txBody>
      </p:sp>
      <p:sp>
        <p:nvSpPr>
          <p:cNvPr id="349" name="Google Shape;349;p21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7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一個簡單有效的 Hash function，又稱 RK 算法 (Rabin-Karp Algorithm/</a:t>
            </a:r>
            <a:r>
              <a:rPr lang="en-US" sz="2700"/>
              <a:t>Rabin fingerprint</a:t>
            </a:r>
            <a:r>
              <a:rPr lang="en-US"/>
              <a:t>)</a:t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核心</a:t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50" name="Google Shape;3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6825" y="2978151"/>
            <a:ext cx="672465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"/>
          <p:cNvSpPr txBox="1"/>
          <p:nvPr>
            <p:ph type="title"/>
          </p:nvPr>
        </p:nvSpPr>
        <p:spPr>
          <a:xfrm>
            <a:off x="1676399" y="462548"/>
            <a:ext cx="6895363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Rolling hash - 如果 C = 10</a:t>
            </a:r>
            <a:endParaRPr/>
          </a:p>
        </p:txBody>
      </p:sp>
      <p:sp>
        <p:nvSpPr>
          <p:cNvPr id="356" name="Google Shape;356;p22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746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Char char="•"/>
            </a:pPr>
            <a:r>
              <a:rPr lang="en-US"/>
              <a:t>S = 21334531</a:t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Char char="•"/>
            </a:pPr>
            <a:r>
              <a:rPr lang="en-US"/>
              <a:t>M = 10000000000000000000000000000000000000000000</a:t>
            </a:r>
            <a:endParaRPr/>
          </a:p>
          <a:p>
            <a:pPr indent="-110173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Char char="•"/>
            </a:pPr>
            <a:r>
              <a:rPr lang="en-US"/>
              <a:t>H(1) = 2</a:t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Char char="•"/>
            </a:pPr>
            <a:r>
              <a:rPr lang="en-US"/>
              <a:t>H(2) = 21</a:t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Char char="•"/>
            </a:pPr>
            <a:r>
              <a:rPr lang="en-US"/>
              <a:t>H(3) = 213</a:t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Char char="•"/>
            </a:pPr>
            <a:r>
              <a:rPr lang="en-US"/>
              <a:t>H(4) = 2133</a:t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Char char="•"/>
            </a:pPr>
            <a:r>
              <a:rPr lang="en-US"/>
              <a:t>H(5) = 21334</a:t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Char char="•"/>
            </a:pPr>
            <a:r>
              <a:rPr lang="en-US"/>
              <a:t>H(6) = 213345</a:t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Char char="•"/>
            </a:pPr>
            <a:r>
              <a:rPr lang="en-US"/>
              <a:t>H(7) = 2133453</a:t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Char char="•"/>
            </a:pPr>
            <a:r>
              <a:rPr lang="en-US"/>
              <a:t>H(8) = 21334531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3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Rolling hash</a:t>
            </a:r>
            <a:endParaRPr/>
          </a:p>
        </p:txBody>
      </p:sp>
      <p:sp>
        <p:nvSpPr>
          <p:cNvPr id="362" name="Google Shape;362;p23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68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假設我們現在想要知道某一個區間的字串 [l,r] 的 Hash 值。</a:t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除了照定義以外有什麼好的方法嗎？</a:t>
            </a:r>
            <a:endParaRPr/>
          </a:p>
        </p:txBody>
      </p:sp>
      <p:pic>
        <p:nvPicPr>
          <p:cNvPr id="363" name="Google Shape;36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6215" y="1587230"/>
            <a:ext cx="5599196" cy="1538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4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Rolling hash</a:t>
            </a:r>
            <a:endParaRPr/>
          </a:p>
        </p:txBody>
      </p:sp>
      <p:sp>
        <p:nvSpPr>
          <p:cNvPr id="370" name="Google Shape;370;p24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可以把 Rolling Hash 想像成一個前高後低三角形</a:t>
            </a:r>
            <a:endParaRPr/>
          </a:p>
        </p:txBody>
      </p:sp>
      <p:sp>
        <p:nvSpPr>
          <p:cNvPr id="371" name="Google Shape;371;p24"/>
          <p:cNvSpPr/>
          <p:nvPr/>
        </p:nvSpPr>
        <p:spPr>
          <a:xfrm>
            <a:off x="1754909" y="2789381"/>
            <a:ext cx="1736436" cy="1736436"/>
          </a:xfrm>
          <a:prstGeom prst="rtTriangl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4"/>
          <p:cNvSpPr/>
          <p:nvPr/>
        </p:nvSpPr>
        <p:spPr>
          <a:xfrm>
            <a:off x="4862946" y="2789381"/>
            <a:ext cx="1736436" cy="1736436"/>
          </a:xfrm>
          <a:prstGeom prst="rtTriangl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4"/>
          <p:cNvSpPr txBox="1"/>
          <p:nvPr/>
        </p:nvSpPr>
        <p:spPr>
          <a:xfrm>
            <a:off x="6961976" y="2630433"/>
            <a:ext cx="2913544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8" lvl="0" marL="2746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rPr>
              <a:t>H(1) =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638" lvl="0" marL="27463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rPr>
              <a:t>H(2) = 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638" lvl="0" marL="27463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rPr>
              <a:t>H(3) = 213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638" lvl="0" marL="27463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rPr>
              <a:t>H(4) = 2133</a:t>
            </a:r>
            <a:endParaRPr b="0" i="0" sz="2800" u="none" cap="none" strike="noStrike">
              <a:solidFill>
                <a:srgbClr val="38562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74638" lvl="0" marL="27463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rPr>
              <a:t>H(5) = 21334</a:t>
            </a:r>
            <a:endParaRPr b="0" i="0" sz="2800" u="none" cap="none" strike="noStrike">
              <a:solidFill>
                <a:srgbClr val="38562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8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Rolling hash</a:t>
            </a:r>
            <a:endParaRPr/>
          </a:p>
        </p:txBody>
      </p:sp>
      <p:sp>
        <p:nvSpPr>
          <p:cNvPr id="379" name="Google Shape;379;p28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首先先預處理好字串每個前綴的 Rolling hash</a:t>
            </a:r>
            <a:endParaRPr/>
          </a:p>
        </p:txBody>
      </p:sp>
      <p:sp>
        <p:nvSpPr>
          <p:cNvPr id="380" name="Google Shape;380;p28"/>
          <p:cNvSpPr/>
          <p:nvPr/>
        </p:nvSpPr>
        <p:spPr>
          <a:xfrm>
            <a:off x="3486150" y="2724150"/>
            <a:ext cx="3600000" cy="3600000"/>
          </a:xfrm>
          <a:prstGeom prst="rtTriangl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8"/>
          <p:cNvSpPr/>
          <p:nvPr/>
        </p:nvSpPr>
        <p:spPr>
          <a:xfrm>
            <a:off x="3486150" y="3444150"/>
            <a:ext cx="2880000" cy="2880000"/>
          </a:xfrm>
          <a:prstGeom prst="rtTriangle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8"/>
          <p:cNvSpPr/>
          <p:nvPr/>
        </p:nvSpPr>
        <p:spPr>
          <a:xfrm>
            <a:off x="3486150" y="4164150"/>
            <a:ext cx="2160000" cy="2160000"/>
          </a:xfrm>
          <a:prstGeom prst="rtTriangle">
            <a:avLst/>
          </a:prstGeom>
          <a:solidFill>
            <a:schemeClr val="accent3"/>
          </a:solidFill>
          <a:ln cap="flat" cmpd="sng" w="127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8"/>
          <p:cNvSpPr/>
          <p:nvPr/>
        </p:nvSpPr>
        <p:spPr>
          <a:xfrm>
            <a:off x="3486150" y="4884150"/>
            <a:ext cx="1440000" cy="1440000"/>
          </a:xfrm>
          <a:prstGeom prst="rtTriangle">
            <a:avLst/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8"/>
          <p:cNvSpPr/>
          <p:nvPr/>
        </p:nvSpPr>
        <p:spPr>
          <a:xfrm>
            <a:off x="3486150" y="5604150"/>
            <a:ext cx="720000" cy="720000"/>
          </a:xfrm>
          <a:prstGeom prst="rtTriangle">
            <a:avLst/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6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Rolling hash</a:t>
            </a:r>
            <a:endParaRPr/>
          </a:p>
        </p:txBody>
      </p:sp>
      <p:sp>
        <p:nvSpPr>
          <p:cNvPr id="390" name="Google Shape;390;p26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要刪除前面的字元</a:t>
            </a:r>
            <a:endParaRPr/>
          </a:p>
        </p:txBody>
      </p:sp>
      <p:sp>
        <p:nvSpPr>
          <p:cNvPr id="391" name="Google Shape;391;p26"/>
          <p:cNvSpPr/>
          <p:nvPr/>
        </p:nvSpPr>
        <p:spPr>
          <a:xfrm>
            <a:off x="8381632" y="2882292"/>
            <a:ext cx="2838816" cy="2838816"/>
          </a:xfrm>
          <a:prstGeom prst="rtTriangl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6"/>
          <p:cNvSpPr/>
          <p:nvPr/>
        </p:nvSpPr>
        <p:spPr>
          <a:xfrm>
            <a:off x="7098433" y="1587230"/>
            <a:ext cx="1295063" cy="1295062"/>
          </a:xfrm>
          <a:prstGeom prst="rtTriangl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6"/>
          <p:cNvSpPr/>
          <p:nvPr/>
        </p:nvSpPr>
        <p:spPr>
          <a:xfrm>
            <a:off x="7098434" y="2894155"/>
            <a:ext cx="1295061" cy="2826953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6"/>
          <p:cNvSpPr txBox="1"/>
          <p:nvPr/>
        </p:nvSpPr>
        <p:spPr>
          <a:xfrm>
            <a:off x="3762374" y="4572000"/>
            <a:ext cx="1057275" cy="59362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4015" l="-14364" r="0" t="-113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6"/>
          <p:cNvSpPr/>
          <p:nvPr/>
        </p:nvSpPr>
        <p:spPr>
          <a:xfrm>
            <a:off x="4663978" y="4426046"/>
            <a:ext cx="1295063" cy="1295062"/>
          </a:xfrm>
          <a:prstGeom prst="rtTriangl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6"/>
          <p:cNvSpPr/>
          <p:nvPr/>
        </p:nvSpPr>
        <p:spPr>
          <a:xfrm>
            <a:off x="4663978" y="2894155"/>
            <a:ext cx="1295061" cy="2826953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6"/>
          <p:cNvSpPr txBox="1"/>
          <p:nvPr/>
        </p:nvSpPr>
        <p:spPr>
          <a:xfrm>
            <a:off x="673411" y="2267556"/>
            <a:ext cx="3662616" cy="2506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8" lvl="0" marL="2746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rPr>
              <a:t>S = 12345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6838" lvl="0" marL="27463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8562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74638" lvl="0" marL="27463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rPr>
              <a:t>H(S) = 12345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638" lvl="0" marL="27463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rPr>
              <a:t>12345 – 12000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rPr>
              <a:t>= 345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6838" lvl="0" marL="27463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8562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96838" lvl="0" marL="27463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8562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9"/>
          <p:cNvSpPr/>
          <p:nvPr/>
        </p:nvSpPr>
        <p:spPr>
          <a:xfrm>
            <a:off x="1533463" y="2706452"/>
            <a:ext cx="3600000" cy="3600000"/>
          </a:xfrm>
          <a:prstGeom prst="rtTriangl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9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Rolling hash</a:t>
            </a:r>
            <a:endParaRPr/>
          </a:p>
        </p:txBody>
      </p:sp>
      <p:sp>
        <p:nvSpPr>
          <p:cNvPr id="404" name="Google Shape;404;p29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這樣之後就能直接算出任意一段的 Hash 值（</a:t>
            </a:r>
            <a:r>
              <a:rPr lang="en-US" u="sng">
                <a:solidFill>
                  <a:schemeClr val="hlink"/>
                </a:solidFill>
                <a:hlinkClick r:id="rId3"/>
              </a:rPr>
              <a:t>參考程式碼</a:t>
            </a:r>
            <a:r>
              <a:rPr lang="en-US"/>
              <a:t>）</a:t>
            </a:r>
            <a:endParaRPr/>
          </a:p>
        </p:txBody>
      </p:sp>
      <p:sp>
        <p:nvSpPr>
          <p:cNvPr id="405" name="Google Shape;405;p29"/>
          <p:cNvSpPr/>
          <p:nvPr/>
        </p:nvSpPr>
        <p:spPr>
          <a:xfrm>
            <a:off x="1533463" y="3426452"/>
            <a:ext cx="2880000" cy="2880000"/>
          </a:xfrm>
          <a:prstGeom prst="rtTriangle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9"/>
          <p:cNvSpPr/>
          <p:nvPr/>
        </p:nvSpPr>
        <p:spPr>
          <a:xfrm>
            <a:off x="2973463" y="4866452"/>
            <a:ext cx="1440000" cy="1440000"/>
          </a:xfrm>
          <a:prstGeom prst="rtTriangle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9"/>
          <p:cNvSpPr/>
          <p:nvPr/>
        </p:nvSpPr>
        <p:spPr>
          <a:xfrm>
            <a:off x="1533463" y="4146452"/>
            <a:ext cx="2160000" cy="2160000"/>
          </a:xfrm>
          <a:prstGeom prst="rtTriangle">
            <a:avLst/>
          </a:prstGeom>
          <a:solidFill>
            <a:schemeClr val="accent3"/>
          </a:solidFill>
          <a:ln cap="flat" cmpd="sng" w="127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9"/>
          <p:cNvSpPr/>
          <p:nvPr/>
        </p:nvSpPr>
        <p:spPr>
          <a:xfrm>
            <a:off x="1533463" y="4866452"/>
            <a:ext cx="1440000" cy="1440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9"/>
          <p:cNvSpPr/>
          <p:nvPr/>
        </p:nvSpPr>
        <p:spPr>
          <a:xfrm>
            <a:off x="1533463" y="4866452"/>
            <a:ext cx="1440000" cy="1440000"/>
          </a:xfrm>
          <a:prstGeom prst="rtTriangle">
            <a:avLst/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9"/>
          <p:cNvSpPr/>
          <p:nvPr/>
        </p:nvSpPr>
        <p:spPr>
          <a:xfrm>
            <a:off x="1533463" y="5586452"/>
            <a:ext cx="720000" cy="720000"/>
          </a:xfrm>
          <a:prstGeom prst="rtTriangle">
            <a:avLst/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9"/>
          <p:cNvSpPr txBox="1"/>
          <p:nvPr/>
        </p:nvSpPr>
        <p:spPr>
          <a:xfrm>
            <a:off x="5133463" y="2170227"/>
            <a:ext cx="6305386" cy="4177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8" lvl="0" marL="2746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rPr>
              <a:t>S = 21334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638" lvl="0" marL="27463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rPr>
              <a:t>H(1) =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638" lvl="0" marL="27463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rPr>
              <a:t>H(2) = 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638" lvl="0" marL="27463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rPr>
              <a:t>H(3) = 213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638" lvl="0" marL="27463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rPr>
              <a:t>H(4) = 2133</a:t>
            </a:r>
            <a:endParaRPr b="0" i="0" sz="2800" u="none" cap="none" strike="noStrike">
              <a:solidFill>
                <a:srgbClr val="38562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74638" lvl="0" marL="27463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rPr>
              <a:t>H(5) = 21334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638" lvl="0" marL="27463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rPr>
              <a:t>H(3~4)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rPr>
              <a:t>= H(4) – H(2) * 100 = 33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6838" lvl="0" marL="27463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8562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c39caae7b_6_16"/>
          <p:cNvSpPr txBox="1"/>
          <p:nvPr>
            <p:ph type="title"/>
          </p:nvPr>
        </p:nvSpPr>
        <p:spPr>
          <a:xfrm>
            <a:off x="2294849" y="2161791"/>
            <a:ext cx="6885900" cy="2699700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3800"/>
              <a:buFont typeface="Consolas"/>
              <a:buNone/>
            </a:pPr>
            <a:r>
              <a:rPr lang="en-US" sz="6000"/>
              <a:t>隨機算法實作</a:t>
            </a:r>
            <a:endParaRPr sz="6000"/>
          </a:p>
        </p:txBody>
      </p:sp>
    </p:spTree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如何產生隨機的數字</a:t>
            </a:r>
            <a:endParaRPr/>
          </a:p>
        </p:txBody>
      </p:sp>
      <p:sp>
        <p:nvSpPr>
          <p:cNvPr id="422" name="Google Shape;422;p5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隨機算法的核心</a:t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大家都會（？）</a:t>
            </a:r>
            <a:endParaRPr/>
          </a:p>
          <a:p>
            <a:pPr indent="-309562" lvl="1" marL="627062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rand()</a:t>
            </a:r>
            <a:endParaRPr/>
          </a:p>
          <a:p>
            <a:pPr indent="-309562" lvl="1" marL="627062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srand(time(0))</a:t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這樣足夠安全嗎？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"/>
          <p:cNvSpPr txBox="1"/>
          <p:nvPr>
            <p:ph type="title"/>
          </p:nvPr>
        </p:nvSpPr>
        <p:spPr>
          <a:xfrm>
            <a:off x="1676400" y="433051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哪裡不安全</a:t>
            </a:r>
            <a:endParaRPr/>
          </a:p>
        </p:txBody>
      </p:sp>
      <p:sp>
        <p:nvSpPr>
          <p:cNvPr id="428" name="Google Shape;428;p7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68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29" name="Google Shape;4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2397" y="1259474"/>
            <a:ext cx="7095545" cy="516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為什麼、何時要用隨機</a:t>
            </a:r>
            <a:endParaRPr/>
          </a:p>
        </p:txBody>
      </p:sp>
      <p:sp>
        <p:nvSpPr>
          <p:cNvPr id="113" name="Google Shape;113;p3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7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 隨機算法通常簡單很多，</a:t>
            </a:r>
            <a:br>
              <a:rPr lang="en-US"/>
            </a:br>
            <a:r>
              <a:rPr lang="en-US"/>
              <a:t>	實作起來比較方便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 有些困難的問題</a:t>
            </a:r>
            <a:br>
              <a:rPr lang="en-US"/>
            </a:br>
            <a:r>
              <a:rPr lang="en-US"/>
              <a:t>（例如 NP-complete 問題）</a:t>
            </a:r>
            <a:br>
              <a:rPr lang="en-US"/>
            </a:br>
            <a:r>
              <a:rPr lang="en-US"/>
              <a:t>	用隨機算法可以在一定時間</a:t>
            </a:r>
            <a:br>
              <a:rPr lang="en-US"/>
            </a:br>
            <a:r>
              <a:rPr lang="en-US"/>
              <a:t>	和錯誤率內，得到不錯的答案</a:t>
            </a:r>
            <a:endParaRPr/>
          </a:p>
        </p:txBody>
      </p:sp>
      <p:pic>
        <p:nvPicPr>
          <p:cNvPr descr="https://i.imgur.com/ZtoOSkS.png"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48410">
            <a:off x="6872062" y="2119211"/>
            <a:ext cx="5043072" cy="2836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t/>
            </a:r>
            <a:endParaRPr/>
          </a:p>
        </p:txBody>
      </p:sp>
      <p:sp>
        <p:nvSpPr>
          <p:cNvPr id="435" name="Google Shape;435;p8"/>
          <p:cNvSpPr txBox="1"/>
          <p:nvPr>
            <p:ph idx="1" type="body"/>
          </p:nvPr>
        </p:nvSpPr>
        <p:spPr>
          <a:xfrm>
            <a:off x="1104900" y="1587225"/>
            <a:ext cx="10964400" cy="50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41176"/>
              <a:buFont typeface="Arial"/>
              <a:buNone/>
            </a:pPr>
            <a:r>
              <a:t/>
            </a:r>
            <a:endParaRPr sz="6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55555"/>
              <a:buNone/>
            </a:pPr>
            <a:r>
              <a:rPr lang="en-US" sz="7200"/>
              <a:t>Note: 實際跑出來的值會因作業系統有所變化，在筆者筆電上跑出來的值分別是 500106.1 和 333232.2</a:t>
            </a:r>
            <a:endParaRPr sz="7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96836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96836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96836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96836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96836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96836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96836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96836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96836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96836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968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36" name="Google Shape;436;p8"/>
          <p:cNvPicPr preferRelativeResize="0"/>
          <p:nvPr/>
        </p:nvPicPr>
        <p:blipFill rotWithShape="1">
          <a:blip r:embed="rId3">
            <a:alphaModFix/>
          </a:blip>
          <a:srcRect b="0" l="4550" r="0" t="0"/>
          <a:stretch/>
        </p:blipFill>
        <p:spPr>
          <a:xfrm>
            <a:off x="1676400" y="1397200"/>
            <a:ext cx="6108449" cy="434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9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不要直接使用 rand()</a:t>
            </a:r>
            <a:endParaRPr/>
          </a:p>
        </p:txBody>
      </p:sp>
      <p:sp>
        <p:nvSpPr>
          <p:cNvPr id="442" name="Google Shape;442;p9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7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random_shuffle()</a:t>
            </a:r>
            <a:r>
              <a:rPr lang="en-US"/>
              <a:t> 可能使用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rand()</a:t>
            </a:r>
            <a:r>
              <a:rPr lang="en-US"/>
              <a:t> 作為隨機數產生器。 rand() 的回傳範圍是 [0, RAND_MAX]，而 RAND_MAX 只保證最小是 32767！</a:t>
            </a:r>
            <a:endParaRPr/>
          </a:p>
          <a:p>
            <a:pPr indent="-284162" lvl="1" marL="62706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rand() 還有其他缺點，可以看</a:t>
            </a:r>
            <a:r>
              <a:rPr lang="en-US" u="sng">
                <a:solidFill>
                  <a:schemeClr val="hlink"/>
                </a:solidFill>
                <a:hlinkClick r:id="rId5"/>
              </a:rPr>
              <a:t>這個影片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74638" lvl="0" marL="274638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解決方法： </a:t>
            </a:r>
            <a:endParaRPr/>
          </a:p>
          <a:p>
            <a:pPr indent="-284163" lvl="1" marL="627063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/>
              <a:t>rand() 很多次後將結果拼接成比較大的數字（不建議）</a:t>
            </a:r>
            <a:endParaRPr/>
          </a:p>
          <a:p>
            <a:pPr indent="-284163" lvl="1" marL="627063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/>
              <a:t>用其他亂數產生器，如 mt19937</a:t>
            </a:r>
            <a:endParaRPr/>
          </a:p>
          <a:p>
            <a:pPr indent="-284163" lvl="1" marL="627063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/>
              <a:t>追求更快效率 → 自己寫亂數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0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使用 mt19937</a:t>
            </a:r>
            <a:endParaRPr/>
          </a:p>
        </p:txBody>
      </p:sp>
      <p:sp>
        <p:nvSpPr>
          <p:cNvPr id="448" name="Google Shape;448;p10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68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49" name="Google Shape;4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445" y="2578669"/>
            <a:ext cx="11409352" cy="1700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1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自己設計 random function</a:t>
            </a:r>
            <a:endParaRPr/>
          </a:p>
        </p:txBody>
      </p:sp>
      <p:sp>
        <p:nvSpPr>
          <p:cNvPr id="455" name="Google Shape;455;p11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68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56" name="Google Shape;4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900" y="1587230"/>
            <a:ext cx="9851565" cy="4831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2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自己設計 random function</a:t>
            </a:r>
            <a:endParaRPr/>
          </a:p>
        </p:txBody>
      </p:sp>
      <p:sp>
        <p:nvSpPr>
          <p:cNvPr id="462" name="Google Shape;462;p12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6838" lvl="0" marL="2746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63" name="Google Shape;4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868" y="2376487"/>
            <a:ext cx="9667875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1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結束！</a:t>
            </a:r>
            <a:endParaRPr/>
          </a:p>
        </p:txBody>
      </p:sp>
      <p:sp>
        <p:nvSpPr>
          <p:cNvPr id="470" name="Google Shape;470;p61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謝謝大家 OwO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1676400" y="462548"/>
            <a:ext cx="5905500" cy="794752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用隨機的後果</a:t>
            </a:r>
            <a:endParaRPr/>
          </a:p>
        </p:txBody>
      </p:sp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1104900" y="1587230"/>
            <a:ext cx="10515600" cy="4629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6836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影響正確率 ─  Monte Carlo Algorithms</a:t>
            </a:r>
            <a:endParaRPr/>
          </a:p>
          <a:p>
            <a:pPr indent="-284162" lvl="1" marL="627062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/>
              <a:t>可能程式不總是正確</a:t>
            </a:r>
            <a:endParaRPr/>
          </a:p>
          <a:p>
            <a:pPr indent="0" lvl="0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</a:pPr>
            <a:r>
              <a:rPr lang="en-US" sz="2000"/>
              <a:t>→ 讓程式錯誤的機率特別低</a:t>
            </a:r>
            <a:endParaRPr sz="2000"/>
          </a:p>
          <a:p>
            <a:pPr indent="-96836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影響執行時間 ─  Las Vegas Algorithms</a:t>
            </a:r>
            <a:endParaRPr/>
          </a:p>
          <a:p>
            <a:pPr indent="-284162" lvl="1" marL="627062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</a:pPr>
            <a:r>
              <a:rPr lang="en-US"/>
              <a:t>執行時間不固定</a:t>
            </a:r>
            <a:endParaRPr/>
          </a:p>
          <a:p>
            <a:pPr indent="0" lvl="0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</a:pPr>
            <a:r>
              <a:rPr lang="en-US" sz="2000"/>
              <a:t>→ 讓程式期望執行的時間不長</a:t>
            </a:r>
            <a:endParaRPr sz="2000"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c39caae7b_0_15"/>
          <p:cNvSpPr txBox="1"/>
          <p:nvPr>
            <p:ph type="title"/>
          </p:nvPr>
        </p:nvSpPr>
        <p:spPr>
          <a:xfrm>
            <a:off x="1676400" y="462548"/>
            <a:ext cx="5905500" cy="794700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舉個栗子</a:t>
            </a:r>
            <a:endParaRPr/>
          </a:p>
        </p:txBody>
      </p:sp>
      <p:sp>
        <p:nvSpPr>
          <p:cNvPr id="126" name="Google Shape;126;g11c39caae7b_0_15"/>
          <p:cNvSpPr txBox="1"/>
          <p:nvPr>
            <p:ph idx="1" type="body"/>
          </p:nvPr>
        </p:nvSpPr>
        <p:spPr>
          <a:xfrm>
            <a:off x="1104900" y="1587224"/>
            <a:ext cx="10515600" cy="51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6836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你有一個長度為 N 的 01 字串，其中只有一個位置是 1。你想要知道那個 1 在字串的哪個位置。</a:t>
            </a:r>
            <a:endParaRPr/>
          </a:p>
          <a:p>
            <a:pPr indent="0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兩種隨機算法：</a:t>
            </a:r>
            <a:endParaRPr/>
          </a:p>
          <a:p>
            <a:pPr indent="-284162" lvl="1" marL="627062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隨機挑選一個位置並輸出（Monte Carlo Algorithm）</a:t>
            </a:r>
            <a:endParaRPr/>
          </a:p>
          <a:p>
            <a:pPr indent="-284162" lvl="1" marL="627062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每次隨機挑選字串中的一個位置，如果不是 1，那就再挑一次，直到挑對為止（Las Vegas Algorithm）</a:t>
            </a:r>
            <a:endParaRPr/>
          </a:p>
          <a:p>
            <a:pPr indent="0" lvl="0" marL="627062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以上兩種作法當然都不如直接掃過整個字串，等一下會給大家看隨機算法比較好的例子。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c39caae7b_6_0"/>
          <p:cNvSpPr txBox="1"/>
          <p:nvPr>
            <p:ph type="title"/>
          </p:nvPr>
        </p:nvSpPr>
        <p:spPr>
          <a:xfrm>
            <a:off x="2294849" y="2161791"/>
            <a:ext cx="6885900" cy="2699700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3800"/>
              <a:buFont typeface="Consolas"/>
              <a:buNone/>
            </a:pPr>
            <a:r>
              <a:rPr lang="en-US" sz="6000"/>
              <a:t>數學工具複習</a:t>
            </a:r>
            <a:endParaRPr sz="6000"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c39caae7b_6_4"/>
          <p:cNvSpPr txBox="1"/>
          <p:nvPr>
            <p:ph type="title"/>
          </p:nvPr>
        </p:nvSpPr>
        <p:spPr>
          <a:xfrm>
            <a:off x="1676400" y="462548"/>
            <a:ext cx="5905500" cy="794700"/>
          </a:xfrm>
          <a:prstGeom prst="rect">
            <a:avLst/>
          </a:prstGeom>
          <a:solidFill>
            <a:schemeClr val="lt1">
              <a:alpha val="29411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 typeface="Consolas"/>
              <a:buNone/>
            </a:pPr>
            <a:r>
              <a:rPr lang="en-US"/>
              <a:t>數學工具</a:t>
            </a:r>
            <a:endParaRPr/>
          </a:p>
        </p:txBody>
      </p:sp>
      <p:sp>
        <p:nvSpPr>
          <p:cNvPr id="137" name="Google Shape;137;g11c39caae7b_6_4"/>
          <p:cNvSpPr txBox="1"/>
          <p:nvPr>
            <p:ph idx="1" type="body"/>
          </p:nvPr>
        </p:nvSpPr>
        <p:spPr>
          <a:xfrm>
            <a:off x="1104900" y="1587230"/>
            <a:ext cx="10515600" cy="46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637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 既然會用到隨機，自然和機率脫離不了關係。</a:t>
            </a:r>
            <a:endParaRPr/>
          </a:p>
          <a:p>
            <a:pPr indent="0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74637" lvl="0" marL="2746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Char char="•"/>
            </a:pPr>
            <a:r>
              <a:rPr lang="en-US"/>
              <a:t> 怎麼計算機率和期望值對分析隨機算法很重要！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rout(16_9 non_star)_v2">
  <a:themeElements>
    <a:clrScheme name="自訂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595959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2014-02-18T13:21:55Z</dcterms:created>
  <dc:creator>楊承翰</dc:creator>
</cp:coreProperties>
</file>