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7C7AD0-EBF9-4F2C-87A7-51B37465C701}">
  <a:tblStyle styleId="{6E7C7AD0-EBF9-4F2C-87A7-51B37465C7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5" Type="http://schemas.openxmlformats.org/officeDocument/2006/relationships/slide" Target="slides/slide8.xml"/><Relationship Id="rId110" Type="http://schemas.openxmlformats.org/officeDocument/2006/relationships/slide" Target="slides/slide103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12" Type="http://schemas.openxmlformats.org/officeDocument/2006/relationships/slide" Target="slides/slide105.xml"/><Relationship Id="rId111" Type="http://schemas.openxmlformats.org/officeDocument/2006/relationships/slide" Target="slides/slide104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1dcd866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51dcd866b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2bb51ad16_3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2bb51ad16_3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cf01637f1e_3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cf01637f1e_3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cf01637f1e_3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cf01637f1e_3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cf01637f1e_3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cf01637f1e_3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cf01637f1e_3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cf01637f1e_3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cf01637f1e_3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cf01637f1e_3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cf01637f1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cf01637f1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f01637f1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f01637f1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2bce3b57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2bce3b57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f01637f1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f01637f1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2ec5b948f_5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2ec5b948f_5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2ec5b948f_5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2ec5b948f_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2ec5b948f_5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2ec5b948f_5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2ea24105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2ea24105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2ea24105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2ea24105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2ea241051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2ea241051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2bb51ad1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2bb51ad1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2ec5b948f_5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2ec5b948f_5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2ec5b948f_5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2ec5b948f_5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2ec5b948f_5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2ec5b948f_5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2ea241051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2ea241051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2ea241051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2ea241051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2ec5b948f_5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2ec5b948f_5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82ea241051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82ea241051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2ea241051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82ea241051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2ec5b948f_5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2ec5b948f_5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2ec5b948f_5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82ec5b948f_5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2ea2410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2ea2410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2ec5b948f_5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2ec5b948f_5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2ea241051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2ea241051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2ea241051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2ea241051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2ea241051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2ea241051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2ea241051_2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82ea241051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2e471ff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2e471ff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2e471ff0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82e471ff0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82e471ff0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82e471ff0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2e471ff0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2e471ff0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2e471ff0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82e471ff0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2ea24105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2ea24105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82e471ff0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82e471ff0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2e471ff0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82e471ff0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2ec5b948f_5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2ec5b948f_5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82e471ff0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82e471ff0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cf01637f1e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cf01637f1e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cf01637f1e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cf01637f1e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82e471ff0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82e471ff0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82e471ff0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82e471ff0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82e471ff0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82e471ff0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2e471ff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2e471ff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2e471ff06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2e471ff06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2e471ff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2e471ff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82e471ff0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82e471ff0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2bb51ad16_3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2bb51ad16_3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72bb51ad16_3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72bb51ad16_3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82e471ff0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82e471ff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82e471ff0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82e471ff0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2e471ff06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2e471ff0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2e471ff0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2e471ff0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82e471ff06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82e471ff06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2e471ff06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2e471ff06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2bb51ad16_3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2bb51ad16_3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82e471ff0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82e471ff0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cf01637f1e_2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cf01637f1e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2e471ff06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2e471ff06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82e471ff0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82e471ff0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82e471ff0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82e471ff0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82e471ff06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82e471ff06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82e471ff06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82e471ff0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82e471ff06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82e471ff06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82e471ff06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82e471ff06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82e471ff06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82e471ff06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2bb51ad16_3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2bb51ad16_3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2e471ff06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2e471ff06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82e471ff06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82e471ff06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82e471ff06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82e471ff06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82e471ff06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82e471ff06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82e471ff06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82e471ff06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82e471ff06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82e471ff06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82e471ff06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82e471ff06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2e471ff06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2e471ff06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82e471ff06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82e471ff06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cf01637f1e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cf01637f1e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f01637f1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f01637f1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82e471ff06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82e471ff06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82ec5b948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82ec5b948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82ec5b948f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82ec5b948f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82ec5b948f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82ec5b948f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82ec5b948f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82ec5b948f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cf01637f1e_2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cf01637f1e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cef0c6f6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cef0c6f6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82ec5b948f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82ec5b948f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82ec5b948f_2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82ec5b948f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82ec5b948f_2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82ec5b948f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2bb51ad16_3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2bb51ad16_3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82ec5b948f_2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82ec5b948f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82ec5b948f_2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82ec5b948f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cf01637f1e_3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cf01637f1e_3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cf01637f1e_3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cf01637f1e_3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cf01637f1e_3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cf01637f1e_3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cf01637f1e_3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cf01637f1e_3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cf01637f1e_3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cf01637f1e_3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cf01637f1e_3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cf01637f1e_3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cf01637f1e_3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cf01637f1e_3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cf01637f1e_3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cf01637f1e_3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0493" y="1526505"/>
            <a:ext cx="71436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6E04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FC6E0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283368" y="2660420"/>
            <a:ext cx="68580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2540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0" lvl="2" marL="5207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0" lvl="3" marL="7747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0" lvl="4" marL="10287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0" lvl="5" marL="12827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5494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8034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0574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  <a:solidFill>
            <a:schemeClr val="lt1">
              <a:alpha val="29800"/>
            </a:schemeClr>
          </a:solidFill>
          <a:ln>
            <a:noFill/>
          </a:ln>
          <a:effectLst>
            <a:outerShdw blurRad="190500" algn="ctr" dir="2700000" dist="228600">
              <a:srgbClr val="000000">
                <a:alpha val="2980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600"/>
              <a:buFont typeface="Consolas"/>
              <a:buNone/>
              <a:defRPr b="0" i="0" sz="2600" u="none" cap="none" strike="noStrike">
                <a:solidFill>
                  <a:srgbClr val="1F3864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5623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8562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85623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85623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385623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85623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nsolas"/>
              <a:buNone/>
              <a:defRPr b="0" i="0" sz="3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100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1257300" y="24050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nsolas"/>
              <a:buNone/>
              <a:defRPr b="0" i="0" sz="2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nsolas"/>
              <a:buNone/>
              <a:defRPr b="0" i="0" sz="2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2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1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1257300" y="24050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nsolas"/>
              <a:buNone/>
              <a:defRPr b="0" i="0" sz="2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72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olas"/>
              <a:buNone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72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marL="254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0" lvl="2" marL="520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0" lvl="3" marL="774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0" lvl="4" marL="1028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0" lvl="5" marL="1282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549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803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057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1257300" y="24050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nsolas"/>
              <a:buNone/>
              <a:defRPr b="0" i="0" sz="2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2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nsolas"/>
              <a:buNone/>
              <a:defRPr b="0" i="0" sz="2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7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257300" y="24050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onsolas"/>
              <a:buNone/>
              <a:defRPr b="0" i="0" sz="2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78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78.png"/><Relationship Id="rId4" Type="http://schemas.openxmlformats.org/officeDocument/2006/relationships/image" Target="../media/image80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78.png"/><Relationship Id="rId4" Type="http://schemas.openxmlformats.org/officeDocument/2006/relationships/image" Target="../media/image80.png"/><Relationship Id="rId5" Type="http://schemas.openxmlformats.org/officeDocument/2006/relationships/image" Target="../media/image79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78.png"/><Relationship Id="rId4" Type="http://schemas.openxmlformats.org/officeDocument/2006/relationships/image" Target="../media/image80.png"/><Relationship Id="rId5" Type="http://schemas.openxmlformats.org/officeDocument/2006/relationships/image" Target="../media/image79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5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5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4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3" Type="http://schemas.openxmlformats.org/officeDocument/2006/relationships/image" Target="../media/image52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5" Type="http://schemas.openxmlformats.org/officeDocument/2006/relationships/image" Target="../media/image46.png"/><Relationship Id="rId6" Type="http://schemas.openxmlformats.org/officeDocument/2006/relationships/image" Target="../media/image40.png"/><Relationship Id="rId7" Type="http://schemas.openxmlformats.org/officeDocument/2006/relationships/image" Target="../media/image42.png"/><Relationship Id="rId8" Type="http://schemas.openxmlformats.org/officeDocument/2006/relationships/image" Target="../media/image4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7.png"/><Relationship Id="rId6" Type="http://schemas.openxmlformats.org/officeDocument/2006/relationships/image" Target="../media/image68.png"/><Relationship Id="rId7" Type="http://schemas.openxmlformats.org/officeDocument/2006/relationships/image" Target="../media/image5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3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5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3.png"/><Relationship Id="rId4" Type="http://schemas.openxmlformats.org/officeDocument/2006/relationships/image" Target="../media/image66.png"/><Relationship Id="rId5" Type="http://schemas.openxmlformats.org/officeDocument/2006/relationships/image" Target="../media/image62.png"/><Relationship Id="rId6" Type="http://schemas.openxmlformats.org/officeDocument/2006/relationships/image" Target="../media/image6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zerojudge.tw/ShowProblem?problemid=d784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tioj.ck.tp.edu.tw/problems/1064" TargetMode="External"/><Relationship Id="rId4" Type="http://schemas.openxmlformats.org/officeDocument/2006/relationships/image" Target="../media/image6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1.png"/><Relationship Id="rId4" Type="http://schemas.openxmlformats.org/officeDocument/2006/relationships/image" Target="../media/image6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1.png"/><Relationship Id="rId4" Type="http://schemas.openxmlformats.org/officeDocument/2006/relationships/image" Target="../media/image70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1.png"/><Relationship Id="rId4" Type="http://schemas.openxmlformats.org/officeDocument/2006/relationships/image" Target="../media/image70.png"/><Relationship Id="rId5" Type="http://schemas.openxmlformats.org/officeDocument/2006/relationships/image" Target="../media/image6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69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69.png"/><Relationship Id="rId4" Type="http://schemas.openxmlformats.org/officeDocument/2006/relationships/image" Target="../media/image76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69.png"/><Relationship Id="rId4" Type="http://schemas.openxmlformats.org/officeDocument/2006/relationships/image" Target="../media/image76.png"/><Relationship Id="rId5" Type="http://schemas.openxmlformats.org/officeDocument/2006/relationships/image" Target="../media/image73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<Relationship Id="rId3" Type="http://schemas.openxmlformats.org/officeDocument/2006/relationships/hyperlink" Target="https://tioj.ck.tp.edu.tw/problems/1500" TargetMode="External"/><Relationship Id="rId4" Type="http://schemas.openxmlformats.org/officeDocument/2006/relationships/hyperlink" Target="https://codeforces.com/contest/429/problem/D" TargetMode="External"/><Relationship Id="rId5" Type="http://schemas.openxmlformats.org/officeDocument/2006/relationships/image" Target="../media/image77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1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1140493" y="1526505"/>
            <a:ext cx="71436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6E04"/>
              </a:buClr>
              <a:buSzPts val="4100"/>
              <a:buFont typeface="Arial"/>
              <a:buNone/>
            </a:pPr>
            <a:r>
              <a:rPr lang="zh-TW" sz="4800"/>
              <a:t>分治 Divide and Conquer</a:t>
            </a:r>
            <a:endParaRPr b="0" i="0" sz="4800" u="none" cap="none" strike="noStrike">
              <a:solidFill>
                <a:srgbClr val="FC6E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283368" y="2660420"/>
            <a:ext cx="68580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lang="zh-TW" sz="3000"/>
              <a:t>Lecture &amp; modified by baluteshih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zh-TW" sz="3000">
                <a:solidFill>
                  <a:schemeClr val="accent4"/>
                </a:solidFill>
              </a:rPr>
              <a:t>Credit by yp155136</a:t>
            </a:r>
            <a:endParaRPr sz="30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lang="zh-TW" sz="3000"/>
              <a:t>Credit by TreapKing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範例：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三個大步驟： Guess 、 Verify 、 Solve</a:t>
            </a:r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463" y="1190413"/>
            <a:ext cx="574357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24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尋找第 k 大</a:t>
            </a:r>
            <a:endParaRPr/>
          </a:p>
        </p:txBody>
      </p:sp>
      <p:sp>
        <p:nvSpPr>
          <p:cNvPr id="931" name="Google Shape;931;p124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分析複雜度：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 sz="1800"/>
              <a:t>對規模 n/5 的問題呼叫尋找第 n/10 大： T(n/5)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遞迴找 k 大： 少掉至少 3n/10 個數字 -&gt; T(7n/10)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分組、分兩堆等等： O(n)</a:t>
            </a:r>
            <a:endParaRPr sz="180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25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尋找第 k 大</a:t>
            </a:r>
            <a:endParaRPr/>
          </a:p>
        </p:txBody>
      </p:sp>
      <p:sp>
        <p:nvSpPr>
          <p:cNvPr id="937" name="Google Shape;937;p125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分析複雜度：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 sz="1800"/>
              <a:t>對規模 n/5 的問題呼叫尋找第 n/10 大： T(n/5)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遞迴找 k 大： 少掉至少 3n/10 個數字 -&gt; T(7n/10)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分組、分兩堆等等： O(n)</a:t>
            </a:r>
            <a:endParaRPr sz="1800"/>
          </a:p>
        </p:txBody>
      </p:sp>
      <p:pic>
        <p:nvPicPr>
          <p:cNvPr descr="T(n)=T(\frac{n}{5})+T(\frac{7n}{10})+O(n)" id="938" name="Google Shape;938;p12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292" y="2754100"/>
            <a:ext cx="4156976" cy="4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26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尋找第 k 大</a:t>
            </a:r>
            <a:endParaRPr/>
          </a:p>
        </p:txBody>
      </p:sp>
      <p:sp>
        <p:nvSpPr>
          <p:cNvPr id="944" name="Google Shape;944;p126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分析複雜度：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 sz="1800"/>
              <a:t>對規模 n/5 的問題呼叫尋找第 n/10 大： T(n/5)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遞迴找 k 大： 少掉至少 3n/10 個數字 -&gt; T(7n/10)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分組、分兩堆等等： O(n)</a:t>
            </a:r>
            <a:br>
              <a:rPr lang="zh-TW" sz="1800"/>
            </a:br>
            <a:br>
              <a:rPr lang="zh-TW" sz="1800"/>
            </a:br>
            <a:br>
              <a:rPr lang="zh-TW" sz="1800"/>
            </a:br>
            <a:br>
              <a:rPr lang="zh-TW" sz="1800"/>
            </a:br>
            <a:br>
              <a:rPr lang="zh-TW" sz="1800"/>
            </a:br>
            <a:endParaRPr sz="1800"/>
          </a:p>
        </p:txBody>
      </p:sp>
      <p:pic>
        <p:nvPicPr>
          <p:cNvPr descr="T(n)=T(\frac{n}{5})+T(\frac{7n}{10})+O(n)" id="945" name="Google Shape;945;p126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292" y="2754100"/>
            <a:ext cx="4156976" cy="46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Rightarrow T(n)\le T(\frac{n}{5})+T(\frac{7n}{10})+c\cdot n" id="946" name="Google Shape;946;p126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300" y="3272475"/>
            <a:ext cx="4840050" cy="5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27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尋找第 k 大</a:t>
            </a:r>
            <a:endParaRPr/>
          </a:p>
        </p:txBody>
      </p:sp>
      <p:sp>
        <p:nvSpPr>
          <p:cNvPr id="952" name="Google Shape;952;p127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分析複雜度：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 sz="1800"/>
              <a:t>對規模 n/5 的問題呼叫尋找第 n/10 大： T(n/5)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遞迴找 k 大： 少掉至少 3n/10 個數字 -&gt; T(7n/10)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分組、分兩堆等等： O(n)</a:t>
            </a:r>
            <a:br>
              <a:rPr lang="zh-TW" sz="1800"/>
            </a:br>
            <a:br>
              <a:rPr lang="zh-TW" sz="1800"/>
            </a:br>
            <a:br>
              <a:rPr lang="zh-TW" sz="1800"/>
            </a:br>
            <a:br>
              <a:rPr lang="zh-TW" sz="1800"/>
            </a:br>
            <a:br>
              <a:rPr lang="zh-TW" sz="1800"/>
            </a:br>
            <a:endParaRPr sz="1800"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br>
              <a:rPr lang="zh-TW" sz="1800"/>
            </a:br>
            <a:r>
              <a:rPr lang="zh-TW" sz="1800"/>
              <a:t>                                  by</a:t>
            </a:r>
            <a:r>
              <a:rPr lang="zh-TW" sz="1800"/>
              <a:t> 數學歸納法！</a:t>
            </a:r>
            <a:br>
              <a:rPr lang="zh-TW" sz="1800"/>
            </a:br>
            <a:br>
              <a:rPr lang="zh-TW" sz="1800"/>
            </a:br>
            <a:br>
              <a:rPr lang="zh-TW" sz="1800"/>
            </a:br>
            <a:br>
              <a:rPr lang="zh-TW" sz="1800"/>
            </a:br>
            <a:br>
              <a:rPr lang="zh-TW" sz="1800"/>
            </a:br>
            <a:endParaRPr sz="1800"/>
          </a:p>
        </p:txBody>
      </p:sp>
      <p:pic>
        <p:nvPicPr>
          <p:cNvPr descr="T(n)=T(\frac{n}{5})+T(\frac{7n}{10})+O(n)" id="953" name="Google Shape;953;p127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292" y="2754100"/>
            <a:ext cx="4156976" cy="46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Rightarrow T(n)\le T(\frac{n}{5})+T(\frac{7n}{10})+c\cdot n" id="954" name="Google Shape;954;p127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300" y="3272475"/>
            <a:ext cx="4840050" cy="51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Rightarrow T(n)\le 10\cdot c\cdot n\in O(n)" id="955" name="Google Shape;955;p127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7300" y="3837450"/>
            <a:ext cx="4187026" cy="4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28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尋找第 k 大</a:t>
            </a:r>
            <a:endParaRPr/>
          </a:p>
        </p:txBody>
      </p:sp>
      <p:sp>
        <p:nvSpPr>
          <p:cNvPr id="961" name="Google Shape;961;p128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分析複雜度：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 sz="1800"/>
              <a:t>對規模 n/5 的問題呼叫尋找第 n/10 大： T(n/5)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遞迴找 k 大： 少掉至少 3n/10 個數字 -&gt; T(7n/10)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分組、分兩堆等等： O(n)</a:t>
            </a:r>
            <a:br>
              <a:rPr lang="zh-TW" sz="1800"/>
            </a:br>
            <a:br>
              <a:rPr lang="zh-TW" sz="1800"/>
            </a:br>
            <a:br>
              <a:rPr lang="zh-TW" sz="1800"/>
            </a:br>
            <a:br>
              <a:rPr lang="zh-TW" sz="1800"/>
            </a:br>
            <a:br>
              <a:rPr lang="zh-TW" sz="1800"/>
            </a:br>
            <a:endParaRPr sz="1800"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br>
              <a:rPr lang="zh-TW" sz="1800"/>
            </a:br>
            <a:r>
              <a:rPr lang="zh-TW" sz="1800"/>
              <a:t>                                  by 數學歸納法！</a:t>
            </a:r>
            <a:endParaRPr sz="1800"/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這東西還蠻詭異的，但真的就是線性XD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 sz="1800"/>
              <a:t>主要是想讓你們感受一下分治法的強大</a:t>
            </a:r>
            <a:br>
              <a:rPr lang="zh-TW" sz="1800"/>
            </a:br>
            <a:br>
              <a:rPr lang="zh-TW" sz="1800"/>
            </a:br>
            <a:br>
              <a:rPr lang="zh-TW" sz="1800"/>
            </a:br>
            <a:br>
              <a:rPr lang="zh-TW" sz="1800"/>
            </a:br>
            <a:br>
              <a:rPr lang="zh-TW" sz="1800"/>
            </a:br>
            <a:endParaRPr sz="1800"/>
          </a:p>
        </p:txBody>
      </p:sp>
      <p:pic>
        <p:nvPicPr>
          <p:cNvPr descr="T(n)=T(\frac{n}{5})+T(\frac{7n}{10})+O(n)" id="962" name="Google Shape;962;p12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292" y="2754100"/>
            <a:ext cx="4156976" cy="46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Rightarrow T(n)\le T(\frac{n}{5})+T(\frac{7n}{10})+c\cdot n" id="963" name="Google Shape;963;p128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300" y="3272475"/>
            <a:ext cx="4840050" cy="514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Rightarrow T(n)\le 10\cdot c\cdot n\in O(n)" id="964" name="Google Shape;964;p128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7300" y="3837450"/>
            <a:ext cx="4187026" cy="4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29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總結分治</a:t>
            </a:r>
            <a:endParaRPr/>
          </a:p>
        </p:txBody>
      </p:sp>
      <p:sp>
        <p:nvSpPr>
          <p:cNvPr id="970" name="Google Shape;970;p129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已經看過很多在序列、平面的題目了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但是其實分治還能在奇怪(?) 的地方分治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例如樹、圖等等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往往分治還需要搭配很多噁心的資料結構、演算法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分治</a:t>
            </a:r>
            <a:r>
              <a:rPr lang="zh-TW"/>
              <a:t>常常會在</a:t>
            </a:r>
            <a:r>
              <a:rPr lang="zh-TW"/>
              <a:t>偏難的題目中</a:t>
            </a:r>
            <a:r>
              <a:rPr lang="zh-TW"/>
              <a:t>走出一條通路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大家加油</a:t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範例：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先來做個簡單的化簡，把 big-O 給去掉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其中 a, b &gt; 0</a:t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463" y="1190413"/>
            <a:ext cx="57435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7475" y="3022613"/>
            <a:ext cx="53054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範例：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猜測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descr="T(n)\le b\times n\log n + an" id="201" name="Google Shape;201;p36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675" y="2395675"/>
            <a:ext cx="3995506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=\begin{cases}a&amp;\text{if }n=1\\2T(\frac{n}{2})+bn&amp;\text{if }n\ge 2\end{cases}" id="202" name="Google Shape;202;p36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4675" y="1082037"/>
            <a:ext cx="5107000" cy="11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猜測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使用數學歸納法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n = 1： trivial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descr="= bn \log n - bn \log 2 + ab + bn" id="209" name="Google Shape;209;p37" title="MathEquation,#000000"/>
          <p:cNvPicPr preferRelativeResize="0"/>
          <p:nvPr/>
        </p:nvPicPr>
        <p:blipFill rotWithShape="1">
          <a:blip r:embed="rId3">
            <a:alphaModFix/>
          </a:blip>
          <a:srcRect b="720205" l="-52400" r="9502" t="-763103"/>
          <a:stretch/>
        </p:blipFill>
        <p:spPr>
          <a:xfrm>
            <a:off x="0" y="0"/>
            <a:ext cx="806349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\le b\times n\log n + an" id="210" name="Google Shape;210;p37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9700" y="1234450"/>
            <a:ext cx="3631650" cy="4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猜測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使用數學歸納法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n = 1： trivial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n &gt; 1：</a:t>
            </a: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descr="T(n) \le 2T(\frac{n}{2}) + bn" id="217" name="Google Shape;217;p3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600" y="2144200"/>
            <a:ext cx="3455776" cy="53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 bn \log n - bn \log 2 + ab + bn" id="218" name="Google Shape;218;p38" title="MathEquation,#000000"/>
          <p:cNvPicPr preferRelativeResize="0"/>
          <p:nvPr/>
        </p:nvPicPr>
        <p:blipFill rotWithShape="1">
          <a:blip r:embed="rId4">
            <a:alphaModFix/>
          </a:blip>
          <a:srcRect b="720205" l="-52400" r="9502" t="-763103"/>
          <a:stretch/>
        </p:blipFill>
        <p:spPr>
          <a:xfrm>
            <a:off x="0" y="0"/>
            <a:ext cx="806349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\le b\times n\log n + an" id="219" name="Google Shape;219;p38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9700" y="1234450"/>
            <a:ext cx="3631650" cy="4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225" name="Google Shape;225;p39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猜測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使用數學歸納法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n = 1： trivial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n &gt; 1：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descr="T(n) \le 2T(\frac{n}{2}) + bn" id="226" name="Google Shape;226;p39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600" y="2144200"/>
            <a:ext cx="3455776" cy="53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2(b \times \frac{n}{2} \log \frac{n}{2} + a\frac{n}{2}) + bn &#10;" id="227" name="Google Shape;227;p39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1890" y="2618275"/>
            <a:ext cx="4830236" cy="53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 bn \log n - bn \log 2 + ab + bn" id="228" name="Google Shape;228;p39" title="MathEquation,#000000"/>
          <p:cNvPicPr preferRelativeResize="0"/>
          <p:nvPr/>
        </p:nvPicPr>
        <p:blipFill rotWithShape="1">
          <a:blip r:embed="rId5">
            <a:alphaModFix/>
          </a:blip>
          <a:srcRect b="720205" l="-52400" r="9502" t="-763103"/>
          <a:stretch/>
        </p:blipFill>
        <p:spPr>
          <a:xfrm>
            <a:off x="0" y="0"/>
            <a:ext cx="806349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\le b\times n\log n + an" id="229" name="Google Shape;229;p39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9700" y="1234450"/>
            <a:ext cx="3631650" cy="4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猜測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使用數學歸納法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n = 1： trivial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n &gt; 1：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因此，由數學歸納法，可以得到 T(n) 是 O(N log N) 的</a:t>
            </a: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descr="T(n) \le 2T(\frac{n}{2}) + bn" id="236" name="Google Shape;236;p40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600" y="2144200"/>
            <a:ext cx="3455776" cy="53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2(b \times \frac{n}{2} \log \frac{n}{2} + a\frac{n}{2}) + bn &#10;" id="237" name="Google Shape;237;p40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1890" y="2618275"/>
            <a:ext cx="4830236" cy="53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 bn \log n - bn \log 2 + ab + bn" id="238" name="Google Shape;238;p40" title="MathEquation,#000000"/>
          <p:cNvPicPr preferRelativeResize="0"/>
          <p:nvPr/>
        </p:nvPicPr>
        <p:blipFill rotWithShape="1">
          <a:blip r:embed="rId5">
            <a:alphaModFix/>
          </a:blip>
          <a:srcRect b="720205" l="-52400" r="9502" t="-763103"/>
          <a:stretch/>
        </p:blipFill>
        <p:spPr>
          <a:xfrm>
            <a:off x="0" y="0"/>
            <a:ext cx="806349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 bn \log n + an" id="239" name="Google Shape;239;p40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2250" y="3578900"/>
            <a:ext cx="2890420" cy="44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bn \log n - bn \log 2 + an + bn" id="240" name="Google Shape;240;p40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2249" y="3105150"/>
            <a:ext cx="5734188" cy="44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\le b\times n\log n + an" id="241" name="Google Shape;241;p40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69700" y="1234450"/>
            <a:ext cx="3631650" cy="4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247" name="Google Shape;247;p41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剛剛的例子似乎沒有用到「解出正確常數」的樣子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其實只是運氣特別好(?)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讓我們來看更多例子吧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253" name="Google Shape;253;p42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範例：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試證明： T(n) 是 O(n^3)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Hint：</a:t>
            </a:r>
            <a:endParaRPr/>
          </a:p>
        </p:txBody>
      </p:sp>
      <p:pic>
        <p:nvPicPr>
          <p:cNvPr descr="T(n) \in O(n^3) \Rightarrow \exists c, n_0, \text{s.t. } \forall n \ge n_0, T(n) \le cn^3" id="254" name="Google Shape;254;p42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325" y="3400300"/>
            <a:ext cx="7774576" cy="485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=\begin{cases}O(1)&amp;\text{if }n=1\\4T(\frac{n}{2})+O(n)&amp;\text{if }n\ge 2\end{cases}" id="255" name="Google Shape;255;p42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1850" y="1190425"/>
            <a:ext cx="4998376" cy="10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261" name="Google Shape;261;p43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來用用數學歸納法吧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= 1：trivial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&gt; 1：</a:t>
            </a: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descr="T(n) \le 4T(\frac{n}{2}) + bn" id="262" name="Google Shape;262;p43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527" y="1899225"/>
            <a:ext cx="3176350" cy="4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Q &amp; A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影片有什麼問題嗎？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268" name="Google Shape;268;p44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來用用數學歸納法吧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= 1：trivial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&gt; 1：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descr="T(n) \le 4T(\frac{n}{2}) + bn" id="269" name="Google Shape;269;p44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527" y="1899225"/>
            <a:ext cx="3176350" cy="48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4(c(\frac{n}{2})^3) + bn = \frac{cn^3}{2} + bn" id="270" name="Google Shape;270;p44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231" y="2248700"/>
            <a:ext cx="4585394" cy="59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cn^3 - (\frac{cn^3}{2} - bn)" id="271" name="Google Shape;271;p44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2800" y="2743200"/>
            <a:ext cx="3342106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來用用數學歸納法吧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= 1：trivial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&gt; 1：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(n) \le 4T(\frac{n}{2}) + bn" id="278" name="Google Shape;278;p4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527" y="1899225"/>
            <a:ext cx="3176350" cy="48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4(c(\frac{n}{2})^3) + bn = \frac{cn^3}{2} + bn" id="279" name="Google Shape;279;p45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231" y="2248700"/>
            <a:ext cx="4585394" cy="59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cn^3 - (\frac{cn^3}{2} - bn)" id="280" name="Google Shape;280;p45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2800" y="2743200"/>
            <a:ext cx="3342106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cn^3" id="281" name="Google Shape;281;p45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0376" y="3270825"/>
            <a:ext cx="1094400" cy="4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5"/>
          <p:cNvSpPr txBox="1"/>
          <p:nvPr/>
        </p:nvSpPr>
        <p:spPr>
          <a:xfrm>
            <a:off x="6748275" y="2891125"/>
            <a:ext cx="2252400" cy="6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nsolas"/>
                <a:ea typeface="Consolas"/>
                <a:cs typeface="Consolas"/>
                <a:sym typeface="Consolas"/>
              </a:rPr>
              <a:t>為了讓不等式成立，</a:t>
            </a:r>
            <a:br>
              <a:rPr lang="zh-TW">
                <a:latin typeface="Consolas"/>
                <a:ea typeface="Consolas"/>
                <a:cs typeface="Consolas"/>
                <a:sym typeface="Consolas"/>
              </a:rPr>
            </a:br>
            <a:r>
              <a:rPr lang="zh-TW">
                <a:latin typeface="Consolas"/>
                <a:ea typeface="Consolas"/>
                <a:cs typeface="Consolas"/>
                <a:sym typeface="Consolas"/>
              </a:rPr>
              <a:t>也就是說，cn^3 &gt; 2bn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來用用數學歸納法吧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= 1：trivial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&gt; 1：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所以，當                    時，</a:t>
            </a:r>
            <a:br>
              <a:rPr lang="zh-TW"/>
            </a:br>
            <a:r>
              <a:rPr lang="zh-TW"/>
              <a:t>T(n) 就是 O(n^3)</a:t>
            </a:r>
            <a:endParaRPr/>
          </a:p>
        </p:txBody>
      </p:sp>
      <p:pic>
        <p:nvPicPr>
          <p:cNvPr descr="T(n) \le 4T(\frac{n}{2}) + bn" id="289" name="Google Shape;289;p46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1527" y="1899225"/>
            <a:ext cx="3176350" cy="48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4(c(\frac{n}{2})^3) + bn = \frac{cn^3}{2} + bn" id="290" name="Google Shape;290;p46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231" y="2248700"/>
            <a:ext cx="4585394" cy="59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cn^3 - (\frac{cn^3}{2} - bn)" id="291" name="Google Shape;291;p46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2800" y="2743200"/>
            <a:ext cx="3342106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cn^3" id="292" name="Google Shape;292;p46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0376" y="3270825"/>
            <a:ext cx="1094400" cy="4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6"/>
          <p:cNvSpPr txBox="1"/>
          <p:nvPr/>
        </p:nvSpPr>
        <p:spPr>
          <a:xfrm>
            <a:off x="6748275" y="2891125"/>
            <a:ext cx="2252400" cy="6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nsolas"/>
                <a:ea typeface="Consolas"/>
                <a:cs typeface="Consolas"/>
                <a:sym typeface="Consolas"/>
              </a:rPr>
              <a:t>為了讓不等式成立，</a:t>
            </a:r>
            <a:br>
              <a:rPr lang="zh-TW">
                <a:latin typeface="Consolas"/>
                <a:ea typeface="Consolas"/>
                <a:cs typeface="Consolas"/>
                <a:sym typeface="Consolas"/>
              </a:rPr>
            </a:br>
            <a:r>
              <a:rPr lang="zh-TW">
                <a:latin typeface="Consolas"/>
                <a:ea typeface="Consolas"/>
                <a:cs typeface="Consolas"/>
                <a:sym typeface="Consolas"/>
              </a:rPr>
              <a:t>也就是說，cn^3 &gt; 2bn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4" name="Google Shape;294;p46"/>
          <p:cNvSpPr txBox="1"/>
          <p:nvPr/>
        </p:nvSpPr>
        <p:spPr>
          <a:xfrm>
            <a:off x="6315000" y="3606650"/>
            <a:ext cx="2685600" cy="4884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nsolas"/>
                <a:ea typeface="Consolas"/>
                <a:cs typeface="Consolas"/>
                <a:sym typeface="Consolas"/>
              </a:rPr>
              <a:t>我們可以設 c &gt;= 2b, n &gt;=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c = 2b, n_0 = 1" id="295" name="Google Shape;295;p46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3700" y="3836049"/>
            <a:ext cx="2685600" cy="45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範例：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試證明： T(n) 是 O(n^2)</a:t>
            </a:r>
            <a:br>
              <a:rPr lang="zh-TW"/>
            </a:b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(n)=\begin{cases}O(1)&amp;\text{if }n=1\\4T(\frac{n}{2})+O(n)&amp;\text{if }n\ge 2\end{cases}" id="302" name="Google Shape;302;p47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850" y="1190425"/>
            <a:ext cx="4998376" cy="10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308" name="Google Shape;308;p48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= 1 </a:t>
            </a:r>
            <a:r>
              <a:rPr lang="zh-TW"/>
              <a:t>時， trivial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&gt; 1 時，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descr="\exists c, n_0, \text{s.t. } T(n) \le cn^2 \forall n \ge n_0" id="309" name="Google Shape;309;p4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725" y="1171598"/>
            <a:ext cx="4429200" cy="454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\le 4(c(\frac{n}{2})^2) + bn" id="310" name="Google Shape;310;p48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600" y="1905000"/>
            <a:ext cx="4268908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= 1 時， trivial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&gt; 1 時，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哇，好像沒辦法繼續推了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我們真的猜錯了嗎？</a:t>
            </a:r>
            <a:endParaRPr/>
          </a:p>
        </p:txBody>
      </p:sp>
      <p:pic>
        <p:nvPicPr>
          <p:cNvPr descr="\exists c, n_0, \text{s.t. } T(n) \le cn^2 \forall n \ge n_0" id="317" name="Google Shape;317;p49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725" y="1171598"/>
            <a:ext cx="4429200" cy="454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\le 4(c(\frac{n}{2})^2) + bn" id="318" name="Google Shape;318;p49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600" y="1905000"/>
            <a:ext cx="4268908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 cn^2 + bn" id="319" name="Google Shape;319;p49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5200" y="2540000"/>
            <a:ext cx="2293576" cy="5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325" name="Google Shape;325;p50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= 1 時， trivial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&gt; 1 時，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哇，好像沒辦法繼續推了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我們真的猜錯了嗎？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其實不全然，但這也是取代法的一個盲點：有的時候猜錯就證不出來了</a:t>
            </a:r>
            <a:endParaRPr/>
          </a:p>
        </p:txBody>
      </p:sp>
      <p:pic>
        <p:nvPicPr>
          <p:cNvPr descr="\exists c, n_0, \text{s.t. } T(n) \le cn^2 \forall n \ge n_0" id="326" name="Google Shape;326;p50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725" y="1171598"/>
            <a:ext cx="4429200" cy="454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\le 4(c(\frac{n}{2})^2) + bn" id="327" name="Google Shape;327;p50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600" y="1905000"/>
            <a:ext cx="4268908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 cn^2 + bn" id="328" name="Google Shape;328;p50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5200" y="2540000"/>
            <a:ext cx="2293576" cy="5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334" name="Google Shape;334;p51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= 1 時， 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zh-TW"/>
            </a:br>
            <a:endParaRPr/>
          </a:p>
        </p:txBody>
      </p:sp>
      <p:pic>
        <p:nvPicPr>
          <p:cNvPr descr="\exists c_1, c_2, n_0, \text{s.t. } T(n) \le c_1n^2 - c_2n \forall n \ge n_0" id="335" name="Google Shape;335;p51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075" y="1180450"/>
            <a:ext cx="6035900" cy="4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1) \le c_1 - c_2 \Rightarrow c_1 \ge c_2 + 1" id="336" name="Google Shape;336;p51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060" y="1625600"/>
            <a:ext cx="4292864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342" name="Google Shape;342;p52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= 1 時，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&gt; 1 時，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descr="\exists c_1, c_2, n_0, \text{s.t. } T(n) \le c_1n^2 - c_2n \forall n \ge n_0" id="343" name="Google Shape;343;p52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075" y="1180450"/>
            <a:ext cx="6035900" cy="4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1) \le c_1 - c_2 \Rightarrow c_1 \ge c_2 + 1" id="344" name="Google Shape;344;p52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060" y="1625600"/>
            <a:ext cx="4292864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\le 4T(\frac{n}{2}) + bn" id="345" name="Google Shape;345;p52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3721" y="2016850"/>
            <a:ext cx="2895280" cy="4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4(c_1 (\frac{n}{2})^2 - c_2 (\frac{n}{2})) + bn" id="346" name="Google Shape;346;p52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4550" y="2343149"/>
            <a:ext cx="4292874" cy="54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352" name="Google Shape;352;p53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= 1 時，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&gt; 1 時，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descr="\exists c_1, c_2, n_0, \text{s.t. } T(n) \le c_1n^2 - c_2n \forall n \ge n_0" id="353" name="Google Shape;353;p53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075" y="1180450"/>
            <a:ext cx="6035900" cy="4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1) \le c_1 - c_2 \Rightarrow c_1 \ge c_2 + 1" id="354" name="Google Shape;354;p53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060" y="1625600"/>
            <a:ext cx="4292864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\le 4T(\frac{n}{2}) + bn" id="355" name="Google Shape;355;p53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3721" y="2016850"/>
            <a:ext cx="2895280" cy="4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4(c_1 (\frac{n}{2})^2 - c_2 (\frac{n}{2})) + bn" id="356" name="Google Shape;356;p53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4550" y="2343149"/>
            <a:ext cx="4292874" cy="541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 c_1n^2 - 2c_2n + bn" id="357" name="Google Shape;357;p53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5450" y="2780650"/>
            <a:ext cx="3328224" cy="4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 c_1n^2 - c_2n - (c_2n - bn)" id="358" name="Google Shape;358;p53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6947" y="3161650"/>
            <a:ext cx="4093330" cy="4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c_1n^2 - c_2n" id="359" name="Google Shape;359;p53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16392" y="3530600"/>
            <a:ext cx="1916982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3"/>
          <p:cNvSpPr txBox="1"/>
          <p:nvPr/>
        </p:nvSpPr>
        <p:spPr>
          <a:xfrm>
            <a:off x="6788475" y="3602675"/>
            <a:ext cx="2252400" cy="6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nsolas"/>
                <a:ea typeface="Consolas"/>
                <a:cs typeface="Consolas"/>
                <a:sym typeface="Consolas"/>
              </a:rPr>
              <a:t>為了讓不等式成立，</a:t>
            </a:r>
            <a:br>
              <a:rPr lang="zh-TW">
                <a:latin typeface="Consolas"/>
                <a:ea typeface="Consolas"/>
                <a:cs typeface="Consolas"/>
                <a:sym typeface="Consolas"/>
              </a:rPr>
            </a:br>
            <a:r>
              <a:rPr lang="zh-TW">
                <a:latin typeface="Consolas"/>
                <a:ea typeface="Consolas"/>
                <a:cs typeface="Consolas"/>
                <a:sym typeface="Consolas"/>
              </a:rPr>
              <a:t>也就是說，c_2n &gt; bn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何時使用分治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經驗！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刷題！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4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366" name="Google Shape;366;p54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= 1 時，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&gt; 1 時，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所以，當</a:t>
            </a:r>
            <a:br>
              <a:rPr lang="zh-TW"/>
            </a:br>
            <a:r>
              <a:rPr lang="zh-TW"/>
              <a:t>時，T(n) 就是 O(n^2) ！</a:t>
            </a: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descr="\exists c_1, c_2, n_0, \text{s.t. } T(n) \le c_1n^2 - c_2n \forall n \ge n_0" id="367" name="Google Shape;367;p54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075" y="1180450"/>
            <a:ext cx="6035900" cy="4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1) \le c_1 - c_2 \Rightarrow c_1 \ge c_2 + 1" id="368" name="Google Shape;368;p54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060" y="1625600"/>
            <a:ext cx="4292864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\le 4T(\frac{n}{2}) + bn" id="369" name="Google Shape;369;p54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3721" y="2016850"/>
            <a:ext cx="2895280" cy="4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4(c_1 (\frac{n}{2})^2 - c_2 (\frac{n}{2})) + bn" id="370" name="Google Shape;370;p54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4550" y="2343149"/>
            <a:ext cx="4292874" cy="541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 c_1n^2 - 2c_2n + bn" id="371" name="Google Shape;371;p54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5450" y="2780650"/>
            <a:ext cx="3328224" cy="4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 c_1n^2 - c_2n - (c_2n - bn)" id="372" name="Google Shape;372;p54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6947" y="3161650"/>
            <a:ext cx="4093330" cy="4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e c_1n^2 - c_2n" id="373" name="Google Shape;373;p54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16392" y="3530600"/>
            <a:ext cx="1916982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4"/>
          <p:cNvSpPr txBox="1"/>
          <p:nvPr/>
        </p:nvSpPr>
        <p:spPr>
          <a:xfrm>
            <a:off x="6788475" y="3602675"/>
            <a:ext cx="2252400" cy="6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nsolas"/>
                <a:ea typeface="Consolas"/>
                <a:cs typeface="Consolas"/>
                <a:sym typeface="Consolas"/>
              </a:rPr>
              <a:t>為了讓不等式成立，</a:t>
            </a:r>
            <a:br>
              <a:rPr lang="zh-TW">
                <a:latin typeface="Consolas"/>
                <a:ea typeface="Consolas"/>
                <a:cs typeface="Consolas"/>
                <a:sym typeface="Consolas"/>
              </a:rPr>
            </a:br>
            <a:r>
              <a:rPr lang="zh-TW">
                <a:latin typeface="Consolas"/>
                <a:ea typeface="Consolas"/>
                <a:cs typeface="Consolas"/>
                <a:sym typeface="Consolas"/>
              </a:rPr>
              <a:t>也就是說，c_2n &gt; bn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5" name="Google Shape;375;p54"/>
          <p:cNvSpPr txBox="1"/>
          <p:nvPr/>
        </p:nvSpPr>
        <p:spPr>
          <a:xfrm>
            <a:off x="6355200" y="4318200"/>
            <a:ext cx="2685600" cy="4884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nsolas"/>
                <a:ea typeface="Consolas"/>
                <a:cs typeface="Consolas"/>
                <a:sym typeface="Consolas"/>
              </a:rPr>
              <a:t>我們可以設c_2 &gt;= b, n &gt;=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n_0 = 1, c_1 = b + 2, c_2 = b" id="376" name="Google Shape;376;p54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1283" y="3835400"/>
            <a:ext cx="4010516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382" name="Google Shape;382;p55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除了上面那個技巧之外，Substitution 還有一個經典用法：變數變換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例：</a:t>
            </a:r>
            <a:endParaRPr/>
          </a:p>
        </p:txBody>
      </p:sp>
      <p:pic>
        <p:nvPicPr>
          <p:cNvPr descr="T(n) = 2T(\sqrt{n}) + \log n" id="383" name="Google Shape;383;p5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025" y="2074900"/>
            <a:ext cx="4228462" cy="4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389" name="Google Shape;389;p56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例：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變數變換1：</a:t>
            </a:r>
            <a:endParaRPr/>
          </a:p>
        </p:txBody>
      </p:sp>
      <p:pic>
        <p:nvPicPr>
          <p:cNvPr descr="T(n) = 2T(\sqrt{n}) + \log n" id="390" name="Google Shape;390;p56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1143000"/>
            <a:ext cx="5404256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 = \log n, n = 2^k \Rightarrow T(2^k) = 2T(2^{\frac{k}{2}}) + k" id="391" name="Google Shape;391;p56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400" y="2057400"/>
            <a:ext cx="7362318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7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397" name="Google Shape;397;p57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例：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變數變換1：</a:t>
            </a: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變數變換2：</a:t>
            </a:r>
            <a:endParaRPr/>
          </a:p>
        </p:txBody>
      </p:sp>
      <p:pic>
        <p:nvPicPr>
          <p:cNvPr descr="T(n) = 2T(\sqrt{n}) + \log n" id="398" name="Google Shape;398;p57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1143000"/>
            <a:ext cx="5404256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 = \log n, n = 2^k \Rightarrow T(2^k) = 2T(2^{\frac{k}{2}}) + k" id="399" name="Google Shape;399;p57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400" y="2057400"/>
            <a:ext cx="7362318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(k) = T(2^k) \Rightarrow S(k) = 2S(\frac{k}{2}) + k" id="400" name="Google Shape;400;p57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5400" y="3048000"/>
            <a:ext cx="651282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8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406" name="Google Shape;406;p58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例：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變數變換1：</a:t>
            </a: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變數變換2：</a:t>
            </a: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所以：</a:t>
            </a:r>
            <a:endParaRPr/>
          </a:p>
        </p:txBody>
      </p:sp>
      <p:pic>
        <p:nvPicPr>
          <p:cNvPr descr="T(n) = 2T(\sqrt{n}) + \log n" id="407" name="Google Shape;407;p5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1143000"/>
            <a:ext cx="5404256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 = \log n, n = 2^k \Rightarrow T(2^k) = 2T(2^{\frac{k}{2}}) + k" id="408" name="Google Shape;408;p58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400" y="2057400"/>
            <a:ext cx="7362318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(k) = T(2^k) \Rightarrow S(k) = 2S(\frac{k}{2}) + k" id="409" name="Google Shape;409;p58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5400" y="3048000"/>
            <a:ext cx="651282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(k) = T(2^k) = O(k \log k) \Rightarrow &#10;T(n) = O(\log n \log \log n)" id="410" name="Google Shape;410;p58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8201" y="3962400"/>
            <a:ext cx="7886700" cy="433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9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zh-TW"/>
              <a:t>Recursion-Tree Method</a:t>
            </a:r>
            <a:endParaRPr/>
          </a:p>
        </p:txBody>
      </p:sp>
      <p:sp>
        <p:nvSpPr>
          <p:cNvPr id="416" name="Google Shape;416;p59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遞迴樹法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顧名思義，就是把</a:t>
            </a:r>
            <a:r>
              <a:rPr b="1" lang="zh-TW"/>
              <a:t>遞迴樹</a:t>
            </a:r>
            <a:r>
              <a:rPr lang="zh-TW"/>
              <a:t>畫出來</a:t>
            </a:r>
            <a:br>
              <a:rPr lang="zh-TW"/>
            </a:br>
            <a:r>
              <a:rPr lang="zh-TW"/>
              <a:t>之後，去把花費的</a:t>
            </a:r>
            <a:r>
              <a:rPr b="1" lang="zh-TW"/>
              <a:t>時間總和</a:t>
            </a:r>
            <a:br>
              <a:rPr b="1" lang="zh-TW"/>
            </a:br>
            <a:r>
              <a:rPr lang="zh-TW"/>
              <a:t>算出來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算出來之後，在用前面介紹的</a:t>
            </a:r>
            <a:br>
              <a:rPr lang="zh-TW"/>
            </a:br>
            <a:r>
              <a:rPr lang="zh-TW"/>
              <a:t>substitution method 檢查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遞迴樹：遞迴的過程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遞迴樹法並不嚴謹，他只能幫你「猜」複雜度</a:t>
            </a:r>
            <a:endParaRPr/>
          </a:p>
        </p:txBody>
      </p:sp>
      <p:pic>
        <p:nvPicPr>
          <p:cNvPr id="417" name="Google Shape;41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600" y="1587500"/>
            <a:ext cx="2858125" cy="20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9"/>
          <p:cNvSpPr txBox="1"/>
          <p:nvPr/>
        </p:nvSpPr>
        <p:spPr>
          <a:xfrm>
            <a:off x="4888875" y="3603000"/>
            <a:ext cx="31977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Consolas"/>
                <a:ea typeface="Consolas"/>
                <a:cs typeface="Consolas"/>
                <a:sym typeface="Consolas"/>
              </a:rPr>
              <a:t>reference：http://kkc47.blogspot.com/2014/08/learning-dynamic-programming-day-1.html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0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60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5" name="Google Shape;42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580" y="0"/>
            <a:ext cx="743684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1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zh-TW"/>
              <a:t>Recursion-Tree Method</a:t>
            </a:r>
            <a:endParaRPr/>
          </a:p>
        </p:txBody>
      </p:sp>
      <p:sp>
        <p:nvSpPr>
          <p:cNvPr id="431" name="Google Shape;431;p61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來看個例子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例：</a:t>
            </a:r>
            <a:br>
              <a:rPr lang="zh-TW"/>
            </a:br>
            <a:br>
              <a:rPr lang="zh-TW"/>
            </a:b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試試看把遞迴樹畫出來</a:t>
            </a:r>
            <a:endParaRPr/>
          </a:p>
        </p:txBody>
      </p:sp>
      <p:pic>
        <p:nvPicPr>
          <p:cNvPr descr="T(n) = T(\frac{n}{2}) + T(\frac{n}{4}) + cn^2" id="432" name="Google Shape;432;p61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828800"/>
            <a:ext cx="5404256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2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zh-TW"/>
              <a:t>Recursion-Tree Method</a:t>
            </a:r>
            <a:endParaRPr/>
          </a:p>
        </p:txBody>
      </p:sp>
      <p:sp>
        <p:nvSpPr>
          <p:cNvPr id="438" name="Google Shape;438;p62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t/>
            </a:r>
            <a:endParaRPr/>
          </a:p>
        </p:txBody>
      </p:sp>
      <p:pic>
        <p:nvPicPr>
          <p:cNvPr id="439" name="Google Shape;43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0" y="1322625"/>
            <a:ext cx="7648575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2"/>
          <p:cNvSpPr/>
          <p:nvPr/>
        </p:nvSpPr>
        <p:spPr>
          <a:xfrm>
            <a:off x="1005575" y="2654700"/>
            <a:ext cx="7186500" cy="234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3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zh-TW"/>
              <a:t>Recursion-Tree Method</a:t>
            </a:r>
            <a:endParaRPr/>
          </a:p>
        </p:txBody>
      </p:sp>
      <p:sp>
        <p:nvSpPr>
          <p:cNvPr id="446" name="Google Shape;446;p63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t/>
            </a:r>
            <a:endParaRPr/>
          </a:p>
        </p:txBody>
      </p:sp>
      <p:pic>
        <p:nvPicPr>
          <p:cNvPr id="447" name="Google Shape;44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0" y="1322625"/>
            <a:ext cx="7648575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3"/>
          <p:cNvSpPr/>
          <p:nvPr/>
        </p:nvSpPr>
        <p:spPr>
          <a:xfrm>
            <a:off x="1005575" y="3110575"/>
            <a:ext cx="7186500" cy="189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何時使用分治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經驗！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刷題！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面對一個問題時，怎麼枚舉都找不到優化的切入點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突發奇想從中間切一半，就可能找到很棒的 conquer 性質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當這個性質足夠讓我們在良好的複雜度解決 conquer 時，就可能可以在犧牲頂多一個 log 的情況下完成整個問題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「在 conquer 時能夠省去維護儲存所有資訊的力氣，只需要專心處理跨分隔線的資訊」，就是分治的精髓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4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zh-TW"/>
              <a:t>Recursion-Tree Method</a:t>
            </a:r>
            <a:endParaRPr/>
          </a:p>
        </p:txBody>
      </p:sp>
      <p:sp>
        <p:nvSpPr>
          <p:cNvPr id="454" name="Google Shape;454;p64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t/>
            </a:r>
            <a:endParaRPr/>
          </a:p>
        </p:txBody>
      </p:sp>
      <p:pic>
        <p:nvPicPr>
          <p:cNvPr id="455" name="Google Shape;45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0" y="1322625"/>
            <a:ext cx="7648575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5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zh-TW"/>
              <a:t>Recursion-Tree Method</a:t>
            </a:r>
            <a:endParaRPr/>
          </a:p>
        </p:txBody>
      </p:sp>
      <p:sp>
        <p:nvSpPr>
          <p:cNvPr id="461" name="Google Shape;461;p65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例：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可以得到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(n) = T(\frac{n}{2}) + T(\frac{n}{4}) + cn^2" id="462" name="Google Shape;462;p65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219200"/>
            <a:ext cx="5404256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\le (1 + \frac{5}{16} + (\frac{5}{16})^2 + \dots) cn^2" id="463" name="Google Shape;463;p65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2286000"/>
            <a:ext cx="6271604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6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zh-TW"/>
              <a:t>Recursion-Tree Method</a:t>
            </a:r>
            <a:endParaRPr/>
          </a:p>
        </p:txBody>
      </p:sp>
      <p:sp>
        <p:nvSpPr>
          <p:cNvPr id="469" name="Google Shape;469;p66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例：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可以得到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根據等比級數，可得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因此，T(n) 是 O(n^2)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但這</a:t>
            </a:r>
            <a:r>
              <a:rPr lang="zh-TW"/>
              <a:t>不足以證明 T(n) 是 O(n^2)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真的要分析的話，可以試著用數學歸納法</a:t>
            </a:r>
            <a:endParaRPr/>
          </a:p>
        </p:txBody>
      </p:sp>
      <p:pic>
        <p:nvPicPr>
          <p:cNvPr descr="T(n) = T(\frac{n}{2}) + T(\frac{n}{4}) + cn^2" id="470" name="Google Shape;470;p66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219200"/>
            <a:ext cx="5404256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\le (1 + \frac{5}{16} + (\frac{5}{16})^2 + \dots) cn^2" id="471" name="Google Shape;471;p66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2286000"/>
            <a:ext cx="6271604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\le \frac{1}{1 - \frac{5}{16}}cn^2 = \frac{16}{11}cn^2" id="472" name="Google Shape;472;p66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1600" y="3429000"/>
            <a:ext cx="3479452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7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Master Theorem</a:t>
            </a:r>
            <a:endParaRPr/>
          </a:p>
        </p:txBody>
      </p:sp>
      <p:sp>
        <p:nvSpPr>
          <p:cNvPr id="478" name="Google Shape;478;p67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主定理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很好用的工具！</a:t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8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Master Theorem</a:t>
            </a:r>
            <a:endParaRPr/>
          </a:p>
        </p:txBody>
      </p:sp>
      <p:sp>
        <p:nvSpPr>
          <p:cNvPr id="484" name="Google Shape;484;p68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假設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Case 1:        s.t.</a:t>
            </a: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Case 2:        s.t.</a:t>
            </a: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Case 3:        s.t.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zh-TW"/>
              <a:t>且             s.t.                 在 n </a:t>
            </a:r>
            <a:r>
              <a:rPr lang="zh-TW"/>
              <a:t>足夠大時</a:t>
            </a:r>
            <a:r>
              <a:rPr lang="zh-TW"/>
              <a:t>  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zh-TW"/>
            </a:b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(n)=aT(\frac{n}{b})+f(n)\space(a\ge1,b&gt;1)" id="485" name="Google Shape;485;p68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100" y="1266625"/>
            <a:ext cx="4741334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exists \epsilon&gt;0" id="486" name="Google Shape;486;p68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6000" y="1882350"/>
            <a:ext cx="993124" cy="30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(n)=O(n^{\log_b(a)-\epsilon})" id="487" name="Google Shape;487;p68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3025" y="1813413"/>
            <a:ext cx="2891056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Rightarrow T(n)=\Theta(n^{\log_ba})" id="488" name="Google Shape;488;p68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2913" y="2222100"/>
            <a:ext cx="3119298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exists\epsilon\ge 0" id="489" name="Google Shape;489;p68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36000" y="2699725"/>
            <a:ext cx="993126" cy="345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(n)=\Theta(n^{\log_ba}\log^\epsilon n)" id="490" name="Google Shape;490;p68" title="MathEquation,#0000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63025" y="2630800"/>
            <a:ext cx="3520792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Rightarrow T(n)=\Theta(n^{\log_ba}\log^{\epsilon+1} n)" id="491" name="Google Shape;491;p68" title="MathEquation,#0000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72925" y="3077975"/>
            <a:ext cx="418353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exists \epsilon&gt;0" id="492" name="Google Shape;492;p68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6000" y="3568800"/>
            <a:ext cx="993124" cy="30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(n)=\Omega(n^{\log_b(a)+\epsilon})" id="493" name="Google Shape;493;p68" title="MathEquation,#0000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63025" y="3448188"/>
            <a:ext cx="2891056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exists 0&lt; c&lt;1" id="494" name="Google Shape;494;p68" title="MathEquation,#00000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95250" y="3944350"/>
            <a:ext cx="1646314" cy="30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(\frac{n}{b})\le cf(n)" id="495" name="Google Shape;495;p68" title="MathEquation,#00000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263025" y="3875413"/>
            <a:ext cx="2181596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Rightarrow T(n)=\Theta(f(n))" id="496" name="Google Shape;496;p68" title="MathEquation,#0000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72925" y="4319900"/>
            <a:ext cx="2956126" cy="4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9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Master Theorem</a:t>
            </a:r>
            <a:endParaRPr/>
          </a:p>
        </p:txBody>
      </p:sp>
      <p:sp>
        <p:nvSpPr>
          <p:cNvPr id="502" name="Google Shape;502;p69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白話一點 QQ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0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Master Theorem</a:t>
            </a:r>
            <a:endParaRPr/>
          </a:p>
        </p:txBody>
      </p:sp>
      <p:sp>
        <p:nvSpPr>
          <p:cNvPr id="508" name="Google Shape;508;p70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白話一點 QQ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不嚴謹的說，就是比較 f(n) 跟        的關係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如果一樣的話，就加個 log，否則就是比較大的那個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以下會分三種情況說明，順便會舉點例子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小於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等於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大於 </a:t>
            </a:r>
            <a:endParaRPr/>
          </a:p>
        </p:txBody>
      </p:sp>
      <p:pic>
        <p:nvPicPr>
          <p:cNvPr descr="n^{\log_b a}" id="509" name="Google Shape;509;p70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950" y="1772350"/>
            <a:ext cx="932600" cy="3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1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Master Theorem</a:t>
            </a:r>
            <a:endParaRPr/>
          </a:p>
        </p:txBody>
      </p:sp>
      <p:sp>
        <p:nvSpPr>
          <p:cNvPr id="515" name="Google Shape;515;p71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比較 f(n) 跟        的關係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如果              ，那麼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例如，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根據主定理，                   </a:t>
            </a:r>
            <a:br>
              <a:rPr lang="zh-TW"/>
            </a:br>
            <a:br>
              <a:rPr lang="zh-TW"/>
            </a:br>
            <a:r>
              <a:rPr lang="zh-TW"/>
              <a:t>所以 T(n) 是 O(n^2)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可以試著用 Substitution method 寫寫看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也可以試著畫畫看 Recursion tree </a:t>
            </a:r>
            <a:endParaRPr/>
          </a:p>
        </p:txBody>
      </p:sp>
      <p:pic>
        <p:nvPicPr>
          <p:cNvPr descr="n^{\log_b a}" id="516" name="Google Shape;516;p71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075" y="1241800"/>
            <a:ext cx="966550" cy="40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(n) &lt; n^{\log_b a}" id="517" name="Google Shape;517;p71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0975" y="1794675"/>
            <a:ext cx="1877592" cy="40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= O(n^{\log_b a})" id="518" name="Google Shape;518;p71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3025" y="1791313"/>
            <a:ext cx="2437936" cy="40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= 9T(\frac{n}{3}) + n" id="519" name="Google Shape;519;p71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3775" y="2401725"/>
            <a:ext cx="2867676" cy="462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 &lt; n^{\log_3 9}" id="520" name="Google Shape;520;p71" title="MathEquation,#0000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71800" y="2896250"/>
            <a:ext cx="2127676" cy="4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2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Master Theorem</a:t>
            </a:r>
            <a:endParaRPr/>
          </a:p>
        </p:txBody>
      </p:sp>
      <p:sp>
        <p:nvSpPr>
          <p:cNvPr id="526" name="Google Shape;526;p72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850" y="876300"/>
            <a:ext cx="77343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3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Master Theorem</a:t>
            </a:r>
            <a:endParaRPr/>
          </a:p>
        </p:txBody>
      </p:sp>
      <p:sp>
        <p:nvSpPr>
          <p:cNvPr id="533" name="Google Shape;533;p73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比較 f(n) 跟         的關係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如果                ，那麼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例如，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T(n) = O(n log n) ，</a:t>
            </a:r>
            <a:r>
              <a:rPr lang="zh-TW"/>
              <a:t>前面也有</a:t>
            </a:r>
            <a:r>
              <a:rPr lang="zh-TW"/>
              <a:t>用 substitution </a:t>
            </a:r>
            <a:r>
              <a:rPr lang="zh-TW"/>
              <a:t>證明過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可以想像成原本的複雜度多一個 log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在這個 case，f(n) 如果多乘好幾個 log 也沒關係，依然可以直接多補一個上去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^{\log_b a}" id="534" name="Google Shape;534;p73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7750" y="1227125"/>
            <a:ext cx="1003250" cy="42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(n) = n^{\log_b a}" id="535" name="Google Shape;535;p73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6300" y="1785650"/>
            <a:ext cx="2105640" cy="457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= O(f(n) \log n) = O(n^{\log_b a} \log n)" id="536" name="Google Shape;536;p73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9250" y="2317475"/>
            <a:ext cx="6617186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= 2T(\frac{n}{2}) + O(n)" id="537" name="Google Shape;537;p73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1800" y="2983625"/>
            <a:ext cx="3676242" cy="4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分治</a:t>
            </a:r>
            <a:r>
              <a:rPr lang="zh-TW"/>
              <a:t>小技巧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養成良好習慣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左閉右閉（我個人常用的方式）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左閉右開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......(?)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divide 完之後遞迴下去，直接假設遞迴後得到的結果是理想的，這樣 conquer 的時候會比較好思考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當 n 很小的時候，可以暴力做，可能會減少遞迴的 cost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EX: merge sort 到 n 很小時，就隨便用一個 O(n^2) 的 sort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多寫題目(?)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4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Master Theorem</a:t>
            </a:r>
            <a:endParaRPr/>
          </a:p>
        </p:txBody>
      </p:sp>
      <p:sp>
        <p:nvSpPr>
          <p:cNvPr id="543" name="Google Shape;543;p74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比較 f(n) 跟        的關係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如果               ，那麼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例如，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T(n) = O(n^2) </a:t>
            </a:r>
            <a:r>
              <a:rPr lang="zh-TW"/>
              <a:t>，前面有用 recursion-tree 證過了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這個 case 其實有個額外的條件，但是不常發生(?)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n^{\log_b a}" id="544" name="Google Shape;544;p74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200" y="1255625"/>
            <a:ext cx="907876" cy="38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= O(f(n))" id="545" name="Google Shape;545;p74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2200" y="2399025"/>
            <a:ext cx="2694122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(n) = T(\frac{n}{2}) + O(n^2)" id="546" name="Google Shape;546;p74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2450" y="2917625"/>
            <a:ext cx="3674776" cy="54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(n)&gt;n^{\log_ba}" id="547" name="Google Shape;547;p74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1200" y="1841500"/>
            <a:ext cx="2043678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5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分析遞迴的工具</a:t>
            </a:r>
            <a:endParaRPr/>
          </a:p>
        </p:txBody>
      </p:sp>
      <p:sp>
        <p:nvSpPr>
          <p:cNvPr id="553" name="Google Shape;553;p75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數學理論的部份就講到這邊啦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什麼東西都記不起來，也可以暫時只記得 Master Therorem 就</a:t>
            </a:r>
            <a:r>
              <a:rPr lang="zh-TW"/>
              <a:t>好 XD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接下來要講實際上會遇到的題目，</a:t>
            </a:r>
            <a:r>
              <a:rPr lang="zh-TW" strike="sngStrike"/>
              <a:t>前面睡著的可以起床了</a:t>
            </a:r>
            <a:endParaRPr strike="sngStrik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6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最大連續和</a:t>
            </a:r>
            <a:endParaRPr/>
          </a:p>
        </p:txBody>
      </p:sp>
      <p:sp>
        <p:nvSpPr>
          <p:cNvPr id="559" name="Google Shape;559;p76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給你一個長度為 N 的序列 a_1, a_2, ..., a_N ，請</a:t>
            </a:r>
            <a:br>
              <a:rPr lang="zh-TW"/>
            </a:br>
            <a:r>
              <a:rPr lang="zh-TW"/>
              <a:t>你找到 (L, R) ，滿足 a_L + ...... + a_R 最大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&lt;= 10^5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先來想想看要怎麼做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練習題：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https://zerojudge.tw/ShowProblem?problemid=d784</a:t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7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最大連續和</a:t>
            </a:r>
            <a:endParaRPr/>
          </a:p>
        </p:txBody>
      </p:sp>
      <p:sp>
        <p:nvSpPr>
          <p:cNvPr id="565" name="Google Shape;565;p77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O(N^3)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O(N^2)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O(N log N)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O</a:t>
            </a:r>
            <a:r>
              <a:rPr lang="zh-TW"/>
              <a:t>(N) (?)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那換一個限制，只能用「分治法」來做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因為我們現在在教分治嘛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8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最大連續和</a:t>
            </a:r>
            <a:endParaRPr/>
          </a:p>
        </p:txBody>
      </p:sp>
      <p:sp>
        <p:nvSpPr>
          <p:cNvPr id="571" name="Google Shape;571;p78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答案有 O(N^2) 種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我們有沒有辦法好好的 divide 成一半，然後想盡辦法 conquer 起來呢？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9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最大連續和</a:t>
            </a:r>
            <a:endParaRPr/>
          </a:p>
        </p:txBody>
      </p:sp>
      <p:sp>
        <p:nvSpPr>
          <p:cNvPr id="577" name="Google Shape;577;p79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是可以的！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我們先把序列切成兩半，左右遞迴求出各自半部的最佳解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Solve(L, R) 會回傳 a_L, ..., a_R 的最佳解</a:t>
            </a:r>
            <a:endParaRPr/>
          </a:p>
        </p:txBody>
      </p:sp>
      <p:pic>
        <p:nvPicPr>
          <p:cNvPr id="578" name="Google Shape;578;p79"/>
          <p:cNvPicPr preferRelativeResize="0"/>
          <p:nvPr/>
        </p:nvPicPr>
        <p:blipFill rotWithShape="1">
          <a:blip r:embed="rId3">
            <a:alphaModFix/>
          </a:blip>
          <a:srcRect b="43550" l="0" r="0" t="0"/>
          <a:stretch/>
        </p:blipFill>
        <p:spPr>
          <a:xfrm>
            <a:off x="1467725" y="2244425"/>
            <a:ext cx="5810076" cy="15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0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最大連續和 --- conquer</a:t>
            </a:r>
            <a:endParaRPr/>
          </a:p>
        </p:txBody>
      </p:sp>
      <p:sp>
        <p:nvSpPr>
          <p:cNvPr id="584" name="Google Shape;584;p80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跨過兩側，一定會拿 a[mid] 跟 a[mid + 1]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所以我們要求的東西 a[L] + ...... + a[R]，可以換成找</a:t>
            </a:r>
            <a:br>
              <a:rPr lang="zh-TW"/>
            </a:br>
            <a:r>
              <a:rPr lang="zh-TW"/>
              <a:t>(a[L] + ... + a[mid]) + (a[mid + 1] + ... + a[R])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有沒有發現，上面的式子就是從中間點開始，往左 &amp; 往右的走一段路後，得到的總和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於是乎，取「從中間往左加的最大值」加上「從中間往右加的最大值」，最後加起來就完成 conquer 的部份了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1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最大連續和</a:t>
            </a:r>
            <a:endParaRPr/>
          </a:p>
        </p:txBody>
      </p:sp>
      <p:sp>
        <p:nvSpPr>
          <p:cNvPr id="590" name="Google Shape;590;p81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1" name="Google Shape;59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013" y="1079575"/>
            <a:ext cx="5269776" cy="38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2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最大連續和</a:t>
            </a:r>
            <a:endParaRPr/>
          </a:p>
        </p:txBody>
      </p:sp>
      <p:sp>
        <p:nvSpPr>
          <p:cNvPr id="597" name="Google Shape;597;p82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複雜度分析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3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最大連續和</a:t>
            </a:r>
            <a:endParaRPr/>
          </a:p>
        </p:txBody>
      </p:sp>
      <p:sp>
        <p:nvSpPr>
          <p:cNvPr id="603" name="Google Shape;603;p83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複雜度分析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假設 T(n) 是 solve() 的長度為 n 的複雜度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那麼，T(n) = 2T(n / 2) + O(n)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分析遞迴的工具</a:t>
            </a:r>
            <a:endParaRPr/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為什麼要學這個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可以分析你寫的程式的時間複雜度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可以耍帥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Credit to Algorithm Design and Analysis, </a:t>
            </a:r>
            <a:br>
              <a:rPr lang="zh-TW"/>
            </a:br>
            <a:r>
              <a:rPr lang="zh-TW"/>
              <a:t>2019 Fall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4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最大連續和</a:t>
            </a:r>
            <a:endParaRPr/>
          </a:p>
        </p:txBody>
      </p:sp>
      <p:sp>
        <p:nvSpPr>
          <p:cNvPr id="609" name="Google Shape;609;p84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複雜度分析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假設 T(n) 是 solve() 的長度為 n 的複雜度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那麼，T(n) = 2T(n / 2) + O(n)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所以，最後的複雜度是 T(n) = O(n log n)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5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最大連續和</a:t>
            </a:r>
            <a:endParaRPr/>
          </a:p>
        </p:txBody>
      </p:sp>
      <p:sp>
        <p:nvSpPr>
          <p:cNvPr id="615" name="Google Shape;615;p85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複雜度分析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假設 T(n) 是 solve() 的長度為 n 的複雜度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那麼，T(n) = 2T(n / 2) + O(n)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所以，最後的複雜度是 T(n) = O(n log n)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Challenge：</a:t>
            </a:r>
            <a:r>
              <a:rPr lang="zh-TW"/>
              <a:t>用分治法可以做到 O(n) 嗎？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6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21" name="Google Shape;621;p86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給你兩個 n 次多項式，請你求出兩個多項式的乘積。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Ex: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練習題：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https://tioj.ck.tp.edu.tw/problems/1064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拿部份分數就好了(?)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把 x 當成 10 這樣</a:t>
            </a:r>
            <a:endParaRPr/>
          </a:p>
        </p:txBody>
      </p:sp>
      <p:pic>
        <p:nvPicPr>
          <p:cNvPr id="622" name="Google Shape;622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763" y="1943100"/>
            <a:ext cx="532447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7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28" name="Google Shape;628;p87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給你兩個 n 次多項式，請你求出兩個多項式的乘積。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Ex: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來想想看要怎麼做吧</a:t>
            </a:r>
            <a:endParaRPr/>
          </a:p>
        </p:txBody>
      </p:sp>
      <p:pic>
        <p:nvPicPr>
          <p:cNvPr id="629" name="Google Shape;62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9763" y="1943100"/>
            <a:ext cx="532447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88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35" name="Google Shape;635;p88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Naïve作法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用個雙重迴圈跑一跑乘一乘加一加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時間複雜度是 O(n^2)</a:t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9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41" name="Google Shape;641;p89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Naïve作法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用個雙重迴圈跑一跑乘一乘加一加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時間複雜度是 O(n^2)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好慢(?)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有沒有更快的方式？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90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47" name="Google Shape;647;p90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Naïve作法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用個雙重迴圈跑一跑乘一乘加一加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時間複雜度是 O(n^2)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據說在古早的時代，從來沒有人質疑過乘法可以做得更快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可能會有人想到 FFT(Fast Fourier Transform，快速傅立葉轉換)，但我現在沒有要講這個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有興趣的同學可以查查相關資料呦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1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53" name="Google Shape;653;p91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把多項式表達為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同理：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順便不失一般性的假設 n+1 是 2 的次方(如果不是的話，就加入一些係數為 0 的高次項)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為了方便之後的講解 :)</a:t>
            </a:r>
            <a:endParaRPr/>
          </a:p>
        </p:txBody>
      </p:sp>
      <p:pic>
        <p:nvPicPr>
          <p:cNvPr id="654" name="Google Shape;65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425" y="1674225"/>
            <a:ext cx="53911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0175" y="2279925"/>
            <a:ext cx="170497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2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61" name="Google Shape;661;p92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既然是在教分治，那就先把多項式切兩半看看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令</a:t>
            </a: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同理</a:t>
            </a:r>
            <a:br>
              <a:rPr lang="zh-TW"/>
            </a:br>
            <a:br>
              <a:rPr lang="zh-TW"/>
            </a:b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id="662" name="Google Shape;66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875" y="1854788"/>
            <a:ext cx="45720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4863" y="2737563"/>
            <a:ext cx="450532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3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69" name="Google Shape;669;p93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既然是在教分治，那就先把多項式切兩半看看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令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所以，</a:t>
            </a: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id="670" name="Google Shape;67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875" y="1854788"/>
            <a:ext cx="45720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4863" y="2661363"/>
            <a:ext cx="45053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2650" y="3539400"/>
            <a:ext cx="54483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先來看看符號的定義</a:t>
            </a:r>
            <a:endParaRPr/>
          </a:p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big-O </a:t>
            </a:r>
            <a:r>
              <a:rPr lang="zh-TW"/>
              <a:t>定義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存在一個常數 c, n_0，使得當 n 比 n_0 大時，f(n) 都會比 c * g(n) 小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例如，當 f(n) = x^2 + 10x ， g(n) = x^3 時，我們可以選擇 c = 0.5, n_0 = 10</a:t>
            </a:r>
            <a:endParaRPr/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875" y="1660000"/>
            <a:ext cx="5761000" cy="12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4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78" name="Google Shape;678;p94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A, B, C, D 都是 (n/2) 次的多項式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所以做四次比較小的乘法 &amp; 一點加法就可以解決原問題了！</a:t>
            </a:r>
            <a:br>
              <a:rPr lang="zh-TW"/>
            </a:br>
            <a:endParaRPr/>
          </a:p>
        </p:txBody>
      </p:sp>
      <p:pic>
        <p:nvPicPr>
          <p:cNvPr id="679" name="Google Shape;679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450" y="1253400"/>
            <a:ext cx="54483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5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85" name="Google Shape;685;p95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A, B, C, D 都是 (n/2) 次的多項式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所以做四次比較小的乘法 &amp; 一點加法就可以解決原問題了！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成功切成子問題 =&gt; Divide &amp; Conquer!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可是，這樣真的有比較快嗎？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zh-TW"/>
            </a:br>
            <a:endParaRPr/>
          </a:p>
        </p:txBody>
      </p:sp>
      <p:pic>
        <p:nvPicPr>
          <p:cNvPr id="686" name="Google Shape;68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450" y="1253400"/>
            <a:ext cx="54483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6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92" name="Google Shape;692;p96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A, B, C, D 都是 (n/2) 次的多項式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所以做四次比較小的乘法 &amp; 一點加法就可以解決原問題了！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成功切成子問題 =&gt; Divide &amp; Conquer!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可是，這樣真的有比較快嗎？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來分析一下複雜度，T(n) = 4T(n / 2) + O(n)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O(n) 是加法的部份</a:t>
            </a: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id="693" name="Google Shape;69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450" y="1253400"/>
            <a:ext cx="54483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7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多項式乘法</a:t>
            </a:r>
            <a:endParaRPr/>
          </a:p>
        </p:txBody>
      </p:sp>
      <p:sp>
        <p:nvSpPr>
          <p:cNvPr id="699" name="Google Shape;699;p97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A, B, C, D 都是 (n/2) 次的多項式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所以做四次比較小的乘法 &amp; 一點加法就可以解決原問題了！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成功切成子問題 =&gt; Divide &amp; Conquer!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可是，這樣真的有比較快嗎？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來分析一下複雜度，T(n) = 4T(n / 2) + O(n)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用前面的教的遞迴分析，或者是 Master Theorem，</a:t>
            </a:r>
            <a:br>
              <a:rPr lang="zh-TW"/>
            </a:br>
            <a:r>
              <a:rPr lang="zh-TW"/>
              <a:t>可以得到 T(n) = O(n^2)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沒有變快 QQQ</a:t>
            </a: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id="700" name="Google Shape;700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450" y="1253400"/>
            <a:ext cx="54483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8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Karatsuba</a:t>
            </a:r>
            <a:endParaRPr/>
          </a:p>
        </p:txBody>
      </p:sp>
      <p:sp>
        <p:nvSpPr>
          <p:cNvPr id="706" name="Google Shape;706;p98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我們要算 AC, AD + BC, BD</a:t>
            </a:r>
            <a:br>
              <a:rPr lang="zh-TW"/>
            </a:br>
            <a:endParaRPr/>
          </a:p>
        </p:txBody>
      </p:sp>
      <p:pic>
        <p:nvPicPr>
          <p:cNvPr id="707" name="Google Shape;707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450" y="1253400"/>
            <a:ext cx="54483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9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Karatsuba</a:t>
            </a:r>
            <a:endParaRPr/>
          </a:p>
        </p:txBody>
      </p:sp>
      <p:sp>
        <p:nvSpPr>
          <p:cNvPr id="713" name="Google Shape;713;p99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我們要算 AC, AD + BC, BD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靈光一閃，如果我們計算</a:t>
            </a: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id="714" name="Google Shape;714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450" y="1253400"/>
            <a:ext cx="54483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900" y="2599577"/>
            <a:ext cx="6452200" cy="3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0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Karatsuba</a:t>
            </a:r>
            <a:endParaRPr/>
          </a:p>
        </p:txBody>
      </p:sp>
      <p:sp>
        <p:nvSpPr>
          <p:cNvPr id="721" name="Google Shape;721;p100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我們要算 AC, AD + BC, BD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靈光一閃，如果我們計算</a:t>
            </a: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就可以把原本的式子化為</a:t>
            </a: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乘法只剩下三次了！</a:t>
            </a: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id="722" name="Google Shape;72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450" y="1253400"/>
            <a:ext cx="54483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900" y="2599577"/>
            <a:ext cx="6452200" cy="3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1600" y="3429950"/>
            <a:ext cx="7012131" cy="4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01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Karatsuba -- 複雜度</a:t>
            </a:r>
            <a:endParaRPr/>
          </a:p>
        </p:txBody>
      </p:sp>
      <p:sp>
        <p:nvSpPr>
          <p:cNvPr id="730" name="Google Shape;730;p101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剛剛上面那個演算法，</a:t>
            </a:r>
            <a:r>
              <a:rPr lang="zh-TW"/>
              <a:t>被稱做</a:t>
            </a:r>
            <a:r>
              <a:rPr lang="zh-TW"/>
              <a:t> Karatsuba Algorithm</a:t>
            </a:r>
            <a:br>
              <a:rPr lang="zh-TW" strike="sngStrike"/>
            </a:br>
            <a:endParaRPr strike="sngStrike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我們來分析一下時間複雜度吧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2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Karatsuba -- </a:t>
            </a:r>
            <a:r>
              <a:rPr lang="zh-TW"/>
              <a:t>複雜度</a:t>
            </a:r>
            <a:endParaRPr/>
          </a:p>
        </p:txBody>
      </p:sp>
      <p:sp>
        <p:nvSpPr>
          <p:cNvPr id="736" name="Google Shape;736;p102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剛剛上面那個演算法，被稱做 Karatsuba Algorithm</a:t>
            </a:r>
            <a:br>
              <a:rPr lang="zh-TW" strike="sngStrike"/>
            </a:br>
            <a:endParaRPr strike="sngStrike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我們來分析一下時間複雜度吧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根據前面教的 Master Theorem，可以得到 T(n) 就是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id="737" name="Google Shape;737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225" y="2337525"/>
            <a:ext cx="3238875" cy="6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1225" y="3412550"/>
            <a:ext cx="3592375" cy="4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03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Karatsuba -- 複雜度</a:t>
            </a:r>
            <a:endParaRPr/>
          </a:p>
        </p:txBody>
      </p:sp>
      <p:sp>
        <p:nvSpPr>
          <p:cNvPr id="744" name="Google Shape;744;p103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剛剛上面那個演算法，被稱做 Karatsuba Algorithm</a:t>
            </a:r>
            <a:br>
              <a:rPr lang="zh-TW" strike="sngStrike"/>
            </a:br>
            <a:endParaRPr strike="sngStrike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我們來分析一下時間複雜度吧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根據前面教的 Master Theorem，可以得到 T(n) 就是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類似的做法也有被應用在矩陣乘法上，有興趣的同學可以查查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</p:txBody>
      </p:sp>
      <p:pic>
        <p:nvPicPr>
          <p:cNvPr id="745" name="Google Shape;745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225" y="2337525"/>
            <a:ext cx="3238875" cy="6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1225" y="3412550"/>
            <a:ext cx="3592375" cy="4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分析遞迴的常見手法</a:t>
            </a:r>
            <a:endParaRPr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Substitution Method (取代法)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Recursion-Tree Method (遞迴樹法)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Master Method (套公式大法/大師法)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4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752" name="Google Shape;752;p104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在平面上給你 N 個點，要你找出歐式距離最短的兩個點。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N &lt;= 100,000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練習題：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https://tioj.ck.tp.edu.tw/problems/1500</a:t>
            </a:r>
            <a:br>
              <a:rPr lang="zh-TW"/>
            </a:br>
            <a:r>
              <a:rPr lang="zh-TW"/>
              <a:t>、 </a:t>
            </a:r>
            <a:r>
              <a:rPr lang="zh-TW" u="sng">
                <a:solidFill>
                  <a:schemeClr val="hlink"/>
                </a:solidFill>
                <a:hlinkClick r:id="rId4"/>
              </a:rPr>
              <a:t>https://codeforces.com/contest/429/problem/D</a:t>
            </a:r>
            <a:br>
              <a:rPr lang="zh-TW"/>
            </a:br>
            <a:endParaRPr/>
          </a:p>
        </p:txBody>
      </p:sp>
      <p:pic>
        <p:nvPicPr>
          <p:cNvPr descr="dis(p_1, p_2) = \sqrt{(x_1 - x_2)^2 + (y_1 - y_2)^2}" id="753" name="Google Shape;753;p104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838" y="2093325"/>
            <a:ext cx="7362318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05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759" name="Google Shape;759;p105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開心 C(N, 2) = O(N^2) 當然不是我們要的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如果在平面上想要做 divide and conquer，該怎麼分割問題？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6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765" name="Google Shape;765;p106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我們可以先把所有輸入的點照 x 座標排序後，在中間畫一條分隔線。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這樣可能的答案就分成(兩個點都在左邊)、(兩個點都在右邊)、(橫跨分隔線) 三種情況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一些平面上的 D&amp;C 題都會做類似的事。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顯然只有點對「橫跨分隔線」的情況需要討論，如果這個情況可以解決的話，其他兩個情況只要遞迴下去解就好了。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07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771" name="Google Shape;771;p107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如果只是要算分隔線兩邊的最近點對，有什麼好方法嗎？</a:t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08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777" name="Google Shape;777;p108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如果只是要算分隔線兩邊的最近點對，有什麼好方法嗎？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因為 x 座標的大小關係已經確立了，所以可以把兩邊直接照 y 座標排序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然後就發現還是好困難......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09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783" name="Google Shape;783;p109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定神一想，會發現如果遞迴下去後找到的最近點對的距離是 d ，那麼我們根本就不需要考慮那些距離超過 d 的點對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所以離分隔線超過 d 的點都不需要去考慮。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對於每個點，也只有 y 座標差距不超過 d 的點可能可以讓你找到更近的點對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這樣子複雜度會是好的嗎？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聽起來只是個壓常數的剪枝，但在什麼情況下，這個做法一樣會退化成 O(N^2) 呢？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10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789" name="Google Shape;789;p110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因為已經知道各自的最近點對的距離是 d ，所以每個點附近的點不會太多!</a:t>
            </a: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附近的點只會有常數個，所以直接跑下去複雜度就是好的！</a:t>
            </a:r>
            <a:endParaRPr/>
          </a:p>
        </p:txBody>
      </p:sp>
      <p:pic>
        <p:nvPicPr>
          <p:cNvPr id="790" name="Google Shape;790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325" y="1736650"/>
            <a:ext cx="2956300" cy="20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11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796" name="Google Shape;796;p111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來分析一下複雜度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T(n) = 2T(n / 2) + O(n log n)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conquer 時要把點按照 y 座標排序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12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802" name="Google Shape;802;p112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來分析一下複雜度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T(n) = 2T(n / 2) + O(n log n)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conquer 時</a:t>
            </a:r>
            <a:r>
              <a:rPr lang="zh-TW"/>
              <a:t>要把點按照 y 座標排序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根據 recursion-tree 和 </a:t>
            </a:r>
            <a:r>
              <a:rPr lang="zh-TW"/>
              <a:t>master theorem</a:t>
            </a:r>
            <a:r>
              <a:rPr lang="zh-TW"/>
              <a:t> ，</a:t>
            </a:r>
            <a:r>
              <a:rPr lang="zh-TW"/>
              <a:t>都可以得到</a:t>
            </a:r>
            <a:r>
              <a:rPr lang="zh-TW"/>
              <a:t> O(n (log n)^2)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注意這裡的 master theorem 要套 Case 2</a:t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13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808" name="Google Shape;808;p113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不能做到更好嗎？ </a:t>
            </a:r>
            <a:r>
              <a:rPr lang="zh-TW"/>
              <a:t>O(n (log n)^2) 感覺很慢</a:t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Substitution Method</a:t>
            </a:r>
            <a:endParaRPr/>
          </a:p>
        </p:txBody>
      </p:sp>
      <p:sp>
        <p:nvSpPr>
          <p:cNvPr id="179" name="Google Shape;179;p33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取代法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三個大步驟： Guess 、 Verify 、 Solve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Guess：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猜 f(n) 是屬於哪個複雜度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Verify：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驗證猜想是否正確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常用 </a:t>
            </a:r>
            <a:r>
              <a:rPr b="1" lang="zh-TW"/>
              <a:t>數學歸納法</a:t>
            </a:r>
            <a:r>
              <a:rPr lang="zh-TW"/>
              <a:t> 驗證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Solve ：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解出正確的常數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證明 big-O 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14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814" name="Google Shape;814;p114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不能做到更好嗎？ O(n (log n)^2) 感覺很慢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靈光一閃，想起 merge sort</a:t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15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820" name="Google Shape;820;p115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不能做到更好嗎？ O(n (log n)^2) 感覺很慢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靈光一閃，想起 merge sort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後面那個 O(n log n) ，可以用 merge sort 壓到 O(n)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T(n) = 2T(n / 2) + O(n)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T(n) = O(n log n) ！</a:t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16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平面最近點對</a:t>
            </a:r>
            <a:endParaRPr/>
          </a:p>
        </p:txBody>
      </p:sp>
      <p:sp>
        <p:nvSpPr>
          <p:cNvPr id="826" name="Google Shape;826;p116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不能做到更好嗎？ O(n (log n)^2) 感覺很慢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靈光一閃，想起 merge sort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後面那個 O(n log n) ，可以用 merge sort 壓到 O(n)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T(n) = 2T(n / 2) + O(n)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T(n) = O(n log n) ！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這題也有非分治的作法，有興趣可以上網查查</a:t>
            </a:r>
            <a:br>
              <a:rPr lang="zh-TW"/>
            </a:b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17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尋找第 k 大</a:t>
            </a:r>
            <a:endParaRPr/>
          </a:p>
        </p:txBody>
      </p:sp>
      <p:sp>
        <p:nvSpPr>
          <p:cNvPr id="832" name="Google Shape;832;p117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給你一個序列，請你找到第 k 大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還不簡單？ sort 就好啦！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但我希望可以做到 O(n)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18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</a:t>
            </a:r>
            <a:r>
              <a:rPr lang="zh-TW"/>
              <a:t>第 k 大</a:t>
            </a:r>
            <a:endParaRPr/>
          </a:p>
        </p:txBody>
      </p:sp>
      <p:sp>
        <p:nvSpPr>
          <p:cNvPr id="838" name="Google Shape;838;p118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神仙分治想法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我們首先先把序列五個五個分一組，並找到每組的</a:t>
            </a:r>
            <a:r>
              <a:rPr b="1" lang="zh-TW"/>
              <a:t>中位數</a:t>
            </a:r>
            <a:endParaRPr b="1"/>
          </a:p>
        </p:txBody>
      </p:sp>
      <p:graphicFrame>
        <p:nvGraphicFramePr>
          <p:cNvPr id="839" name="Google Shape;839;p118"/>
          <p:cNvGraphicFramePr/>
          <p:nvPr/>
        </p:nvGraphicFramePr>
        <p:xfrm>
          <a:off x="11799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0" name="Google Shape;840;p118"/>
          <p:cNvGraphicFramePr/>
          <p:nvPr/>
        </p:nvGraphicFramePr>
        <p:xfrm>
          <a:off x="18312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1" name="Google Shape;841;p118"/>
          <p:cNvGraphicFramePr/>
          <p:nvPr/>
        </p:nvGraphicFramePr>
        <p:xfrm>
          <a:off x="24826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2" name="Google Shape;842;p118"/>
          <p:cNvGraphicFramePr/>
          <p:nvPr/>
        </p:nvGraphicFramePr>
        <p:xfrm>
          <a:off x="313392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3" name="Google Shape;843;p118"/>
          <p:cNvGraphicFramePr/>
          <p:nvPr/>
        </p:nvGraphicFramePr>
        <p:xfrm>
          <a:off x="37852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4" name="Google Shape;844;p118"/>
          <p:cNvGraphicFramePr/>
          <p:nvPr/>
        </p:nvGraphicFramePr>
        <p:xfrm>
          <a:off x="44365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5" name="Google Shape;845;p118"/>
          <p:cNvGraphicFramePr/>
          <p:nvPr/>
        </p:nvGraphicFramePr>
        <p:xfrm>
          <a:off x="50879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6" name="Google Shape;846;p118"/>
          <p:cNvGraphicFramePr/>
          <p:nvPr/>
        </p:nvGraphicFramePr>
        <p:xfrm>
          <a:off x="573922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7" name="Google Shape;847;p118"/>
          <p:cNvGraphicFramePr/>
          <p:nvPr/>
        </p:nvGraphicFramePr>
        <p:xfrm>
          <a:off x="63905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8" name="Google Shape;848;p118"/>
          <p:cNvGraphicFramePr/>
          <p:nvPr/>
        </p:nvGraphicFramePr>
        <p:xfrm>
          <a:off x="70418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9" name="Google Shape;849;p118"/>
          <p:cNvGraphicFramePr/>
          <p:nvPr/>
        </p:nvGraphicFramePr>
        <p:xfrm>
          <a:off x="76932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19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尋找第 k 大</a:t>
            </a:r>
            <a:endParaRPr/>
          </a:p>
        </p:txBody>
      </p:sp>
      <p:sp>
        <p:nvSpPr>
          <p:cNvPr id="855" name="Google Shape;855;p119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把</a:t>
            </a:r>
            <a:r>
              <a:rPr lang="zh-TW"/>
              <a:t>所有中位數蒐集起來，再找到「中位數的中位數」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怎麼再找中位數？</a:t>
            </a:r>
            <a:endParaRPr/>
          </a:p>
        </p:txBody>
      </p:sp>
      <p:graphicFrame>
        <p:nvGraphicFramePr>
          <p:cNvPr id="856" name="Google Shape;856;p119"/>
          <p:cNvGraphicFramePr/>
          <p:nvPr/>
        </p:nvGraphicFramePr>
        <p:xfrm>
          <a:off x="11799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7" name="Google Shape;857;p119"/>
          <p:cNvGraphicFramePr/>
          <p:nvPr/>
        </p:nvGraphicFramePr>
        <p:xfrm>
          <a:off x="18312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8" name="Google Shape;858;p119"/>
          <p:cNvGraphicFramePr/>
          <p:nvPr/>
        </p:nvGraphicFramePr>
        <p:xfrm>
          <a:off x="24826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9" name="Google Shape;859;p119"/>
          <p:cNvGraphicFramePr/>
          <p:nvPr/>
        </p:nvGraphicFramePr>
        <p:xfrm>
          <a:off x="313392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0" name="Google Shape;860;p119"/>
          <p:cNvGraphicFramePr/>
          <p:nvPr/>
        </p:nvGraphicFramePr>
        <p:xfrm>
          <a:off x="37852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1" name="Google Shape;861;p119"/>
          <p:cNvGraphicFramePr/>
          <p:nvPr/>
        </p:nvGraphicFramePr>
        <p:xfrm>
          <a:off x="44365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2" name="Google Shape;862;p119"/>
          <p:cNvGraphicFramePr/>
          <p:nvPr/>
        </p:nvGraphicFramePr>
        <p:xfrm>
          <a:off x="50879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3" name="Google Shape;863;p119"/>
          <p:cNvGraphicFramePr/>
          <p:nvPr/>
        </p:nvGraphicFramePr>
        <p:xfrm>
          <a:off x="573922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4" name="Google Shape;864;p119"/>
          <p:cNvGraphicFramePr/>
          <p:nvPr/>
        </p:nvGraphicFramePr>
        <p:xfrm>
          <a:off x="63905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5" name="Google Shape;865;p119"/>
          <p:cNvGraphicFramePr/>
          <p:nvPr/>
        </p:nvGraphicFramePr>
        <p:xfrm>
          <a:off x="70418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6" name="Google Shape;866;p119"/>
          <p:cNvGraphicFramePr/>
          <p:nvPr/>
        </p:nvGraphicFramePr>
        <p:xfrm>
          <a:off x="76932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20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尋找第 k 大</a:t>
            </a:r>
            <a:endParaRPr/>
          </a:p>
        </p:txBody>
      </p:sp>
      <p:sp>
        <p:nvSpPr>
          <p:cNvPr id="872" name="Google Shape;872;p120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把所有中位數蒐集起來，再找到「中位數的中位數」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怎麼再找中位數？</a:t>
            </a:r>
            <a:r>
              <a:rPr b="1" lang="zh-TW"/>
              <a:t>對規模 n/5 的問題呼叫尋找第 n/10 大</a:t>
            </a:r>
            <a:endParaRPr b="1"/>
          </a:p>
        </p:txBody>
      </p:sp>
      <p:graphicFrame>
        <p:nvGraphicFramePr>
          <p:cNvPr id="873" name="Google Shape;873;p120"/>
          <p:cNvGraphicFramePr/>
          <p:nvPr/>
        </p:nvGraphicFramePr>
        <p:xfrm>
          <a:off x="11799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4" name="Google Shape;874;p120"/>
          <p:cNvGraphicFramePr/>
          <p:nvPr/>
        </p:nvGraphicFramePr>
        <p:xfrm>
          <a:off x="18312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5" name="Google Shape;875;p120"/>
          <p:cNvGraphicFramePr/>
          <p:nvPr/>
        </p:nvGraphicFramePr>
        <p:xfrm>
          <a:off x="24826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6" name="Google Shape;876;p120"/>
          <p:cNvGraphicFramePr/>
          <p:nvPr/>
        </p:nvGraphicFramePr>
        <p:xfrm>
          <a:off x="313392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7" name="Google Shape;877;p120"/>
          <p:cNvGraphicFramePr/>
          <p:nvPr/>
        </p:nvGraphicFramePr>
        <p:xfrm>
          <a:off x="37852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8" name="Google Shape;878;p120"/>
          <p:cNvGraphicFramePr/>
          <p:nvPr/>
        </p:nvGraphicFramePr>
        <p:xfrm>
          <a:off x="44365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9" name="Google Shape;879;p120"/>
          <p:cNvGraphicFramePr/>
          <p:nvPr/>
        </p:nvGraphicFramePr>
        <p:xfrm>
          <a:off x="50879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0" name="Google Shape;880;p120"/>
          <p:cNvGraphicFramePr/>
          <p:nvPr/>
        </p:nvGraphicFramePr>
        <p:xfrm>
          <a:off x="573922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1" name="Google Shape;881;p120"/>
          <p:cNvGraphicFramePr/>
          <p:nvPr/>
        </p:nvGraphicFramePr>
        <p:xfrm>
          <a:off x="63905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2" name="Google Shape;882;p120"/>
          <p:cNvGraphicFramePr/>
          <p:nvPr/>
        </p:nvGraphicFramePr>
        <p:xfrm>
          <a:off x="70418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3" name="Google Shape;883;p120"/>
          <p:cNvGraphicFramePr/>
          <p:nvPr/>
        </p:nvGraphicFramePr>
        <p:xfrm>
          <a:off x="76932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21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尋找第 k 大</a:t>
            </a:r>
            <a:endParaRPr/>
          </a:p>
        </p:txBody>
      </p:sp>
      <p:sp>
        <p:nvSpPr>
          <p:cNvPr id="889" name="Google Shape;889;p121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令剛剛找到的數字是 p，把數字分成 &gt;p 跟 &lt;p 兩堆</a:t>
            </a:r>
            <a:endParaRPr/>
          </a:p>
        </p:txBody>
      </p:sp>
      <p:graphicFrame>
        <p:nvGraphicFramePr>
          <p:cNvPr id="890" name="Google Shape;890;p121"/>
          <p:cNvGraphicFramePr/>
          <p:nvPr/>
        </p:nvGraphicFramePr>
        <p:xfrm>
          <a:off x="11799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1" name="Google Shape;891;p121"/>
          <p:cNvGraphicFramePr/>
          <p:nvPr/>
        </p:nvGraphicFramePr>
        <p:xfrm>
          <a:off x="18312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2" name="Google Shape;892;p121"/>
          <p:cNvGraphicFramePr/>
          <p:nvPr/>
        </p:nvGraphicFramePr>
        <p:xfrm>
          <a:off x="24826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3" name="Google Shape;893;p121"/>
          <p:cNvGraphicFramePr/>
          <p:nvPr/>
        </p:nvGraphicFramePr>
        <p:xfrm>
          <a:off x="313392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4" name="Google Shape;894;p121"/>
          <p:cNvGraphicFramePr/>
          <p:nvPr/>
        </p:nvGraphicFramePr>
        <p:xfrm>
          <a:off x="37852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5" name="Google Shape;895;p121"/>
          <p:cNvGraphicFramePr/>
          <p:nvPr/>
        </p:nvGraphicFramePr>
        <p:xfrm>
          <a:off x="44365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6" name="Google Shape;896;p121"/>
          <p:cNvGraphicFramePr/>
          <p:nvPr/>
        </p:nvGraphicFramePr>
        <p:xfrm>
          <a:off x="50879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7" name="Google Shape;897;p121"/>
          <p:cNvGraphicFramePr/>
          <p:nvPr/>
        </p:nvGraphicFramePr>
        <p:xfrm>
          <a:off x="573922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8" name="Google Shape;898;p121"/>
          <p:cNvGraphicFramePr/>
          <p:nvPr/>
        </p:nvGraphicFramePr>
        <p:xfrm>
          <a:off x="63905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9" name="Google Shape;899;p121"/>
          <p:cNvGraphicFramePr/>
          <p:nvPr/>
        </p:nvGraphicFramePr>
        <p:xfrm>
          <a:off x="70418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0" name="Google Shape;900;p121"/>
          <p:cNvGraphicFramePr/>
          <p:nvPr/>
        </p:nvGraphicFramePr>
        <p:xfrm>
          <a:off x="76932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22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尋找第 k 大</a:t>
            </a:r>
            <a:endParaRPr/>
          </a:p>
        </p:txBody>
      </p:sp>
      <p:sp>
        <p:nvSpPr>
          <p:cNvPr id="906" name="Google Shape;906;p122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令剛剛找到的數字是 p，把數字分成 &gt;p 跟 &lt;p 兩堆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注意到至少有 3n/10 個數字比 p 小、至少有 3n/10 個數字比 p 大</a:t>
            </a:r>
            <a:endParaRPr/>
          </a:p>
        </p:txBody>
      </p:sp>
      <p:graphicFrame>
        <p:nvGraphicFramePr>
          <p:cNvPr id="907" name="Google Shape;907;p122"/>
          <p:cNvGraphicFramePr/>
          <p:nvPr/>
        </p:nvGraphicFramePr>
        <p:xfrm>
          <a:off x="11799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8" name="Google Shape;908;p122"/>
          <p:cNvGraphicFramePr/>
          <p:nvPr/>
        </p:nvGraphicFramePr>
        <p:xfrm>
          <a:off x="18312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9" name="Google Shape;909;p122"/>
          <p:cNvGraphicFramePr/>
          <p:nvPr/>
        </p:nvGraphicFramePr>
        <p:xfrm>
          <a:off x="24826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0" name="Google Shape;910;p122"/>
          <p:cNvGraphicFramePr/>
          <p:nvPr/>
        </p:nvGraphicFramePr>
        <p:xfrm>
          <a:off x="313392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1" name="Google Shape;911;p122"/>
          <p:cNvGraphicFramePr/>
          <p:nvPr/>
        </p:nvGraphicFramePr>
        <p:xfrm>
          <a:off x="37852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2" name="Google Shape;912;p122"/>
          <p:cNvGraphicFramePr/>
          <p:nvPr/>
        </p:nvGraphicFramePr>
        <p:xfrm>
          <a:off x="44365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3" name="Google Shape;913;p122"/>
          <p:cNvGraphicFramePr/>
          <p:nvPr/>
        </p:nvGraphicFramePr>
        <p:xfrm>
          <a:off x="50879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4" name="Google Shape;914;p122"/>
          <p:cNvGraphicFramePr/>
          <p:nvPr/>
        </p:nvGraphicFramePr>
        <p:xfrm>
          <a:off x="573922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5" name="Google Shape;915;p122"/>
          <p:cNvGraphicFramePr/>
          <p:nvPr/>
        </p:nvGraphicFramePr>
        <p:xfrm>
          <a:off x="639055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6" name="Google Shape;916;p122"/>
          <p:cNvGraphicFramePr/>
          <p:nvPr/>
        </p:nvGraphicFramePr>
        <p:xfrm>
          <a:off x="7041875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7" name="Google Shape;917;p122"/>
          <p:cNvGraphicFramePr/>
          <p:nvPr/>
        </p:nvGraphicFramePr>
        <p:xfrm>
          <a:off x="7693200" y="24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{6E7C7AD0-EBF9-4F2C-87A7-51B37465C701}</a:tableStyleId>
              </a:tblPr>
              <a:tblGrid>
                <a:gridCol w="382850"/>
              </a:tblGrid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sp>
        <p:nvSpPr>
          <p:cNvPr id="918" name="Google Shape;918;p122"/>
          <p:cNvSpPr/>
          <p:nvPr/>
        </p:nvSpPr>
        <p:spPr>
          <a:xfrm>
            <a:off x="1181325" y="3294475"/>
            <a:ext cx="3638100" cy="1160700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122"/>
          <p:cNvSpPr/>
          <p:nvPr/>
        </p:nvSpPr>
        <p:spPr>
          <a:xfrm>
            <a:off x="4436575" y="2481375"/>
            <a:ext cx="3638100" cy="1160700"/>
          </a:xfrm>
          <a:prstGeom prst="rect">
            <a:avLst/>
          </a:prstGeom>
          <a:noFill/>
          <a:ln cap="flat" cmpd="sng" w="762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23"/>
          <p:cNvSpPr txBox="1"/>
          <p:nvPr>
            <p:ph type="title"/>
          </p:nvPr>
        </p:nvSpPr>
        <p:spPr>
          <a:xfrm>
            <a:off x="1257300" y="346911"/>
            <a:ext cx="4429200" cy="596100"/>
          </a:xfrm>
          <a:prstGeom prst="rect">
            <a:avLst/>
          </a:prstGeom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尋找第 k 大</a:t>
            </a:r>
            <a:endParaRPr/>
          </a:p>
        </p:txBody>
      </p:sp>
      <p:sp>
        <p:nvSpPr>
          <p:cNvPr id="925" name="Google Shape;925;p123"/>
          <p:cNvSpPr txBox="1"/>
          <p:nvPr>
            <p:ph idx="1" type="body"/>
          </p:nvPr>
        </p:nvSpPr>
        <p:spPr>
          <a:xfrm>
            <a:off x="828675" y="1190422"/>
            <a:ext cx="7886700" cy="347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令剛剛找到的數字是 p，把數字分成 &gt;p 跟 &lt;p 兩堆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注意到至少有 3n/10 個數字比 p 小、至少有 3n/10 個數字比 p 大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看第 k 大</a:t>
            </a:r>
            <a:r>
              <a:rPr lang="zh-TW"/>
              <a:t>在哪邊，往那邊遞迴就可以了！</a:t>
            </a:r>
            <a:br>
              <a:rPr lang="zh-TW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zh-TW"/>
              <a:t>這種神仙操作到底複雜度長怎樣呢？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rout(16_9 non_star)_v2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