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57" r:id="rId4"/>
    <p:sldId id="271" r:id="rId5"/>
    <p:sldId id="258" r:id="rId6"/>
    <p:sldId id="268" r:id="rId7"/>
    <p:sldId id="277" r:id="rId8"/>
    <p:sldId id="261" r:id="rId9"/>
    <p:sldId id="262" r:id="rId10"/>
    <p:sldId id="263" r:id="rId11"/>
    <p:sldId id="264" r:id="rId12"/>
    <p:sldId id="275" r:id="rId13"/>
    <p:sldId id="276" r:id="rId14"/>
    <p:sldId id="265" r:id="rId15"/>
    <p:sldId id="266" r:id="rId16"/>
    <p:sldId id="267" r:id="rId17"/>
    <p:sldId id="269" r:id="rId18"/>
    <p:sldId id="272" r:id="rId19"/>
    <p:sldId id="294" r:id="rId20"/>
    <p:sldId id="273" r:id="rId21"/>
    <p:sldId id="259" r:id="rId22"/>
    <p:sldId id="274" r:id="rId23"/>
    <p:sldId id="303" r:id="rId24"/>
    <p:sldId id="295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78" r:id="rId40"/>
    <p:sldId id="297" r:id="rId41"/>
    <p:sldId id="298" r:id="rId42"/>
    <p:sldId id="299" r:id="rId43"/>
    <p:sldId id="301" r:id="rId44"/>
    <p:sldId id="300" r:id="rId45"/>
    <p:sldId id="302" r:id="rId4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657" y="2035340"/>
            <a:ext cx="9525000" cy="106421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FC6E0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11157" y="3547227"/>
            <a:ext cx="9144000" cy="1913773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3136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69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301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6400" y="462548"/>
            <a:ext cx="5905500" cy="794752"/>
          </a:xfrm>
          <a:solidFill>
            <a:schemeClr val="bg1">
              <a:alpha val="30196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>
            <a:lvl1pPr algn="ctr">
              <a:defRPr sz="340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r>
              <a:rPr lang="en-US" altLang="zh-TW" dirty="0" smtClean="0"/>
              <a:t>XD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104900" y="1587230"/>
            <a:ext cx="10515600" cy="4629693"/>
          </a:xfrm>
        </p:spPr>
        <p:txBody>
          <a:bodyPr/>
          <a:lstStyle>
            <a:lvl1pPr marL="274638" indent="-274638" defTabSz="723900">
              <a:buFont typeface="Arial" panose="020B0604020202020204" pitchFamily="34" charset="0"/>
              <a:buChar char="•"/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1pPr>
            <a:lvl2pPr marL="627063" indent="-284163" defTabSz="723900">
              <a:buFont typeface="Arial" panose="020B0604020202020204" pitchFamily="34" charset="0"/>
              <a:buChar char="•"/>
              <a:tabLst/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2pPr>
            <a:lvl3pPr defTabSz="723900"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3pPr>
            <a:lvl4pPr defTabSz="723900"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4pPr>
            <a:lvl5pPr defTabSz="723900">
              <a:defRPr>
                <a:solidFill>
                  <a:schemeClr val="accent6">
                    <a:lumMod val="50000"/>
                  </a:schemeClr>
                </a:solidFill>
                <a:latin typeface="Consolas" panose="020B0609020204030204" pitchFamily="49" charset="0"/>
                <a:ea typeface="微軟正黑體" panose="020B0604030504040204" pitchFamily="34" charset="-120"/>
                <a:cs typeface="Consolas" panose="020B0609020204030204" pitchFamily="49" charset="0"/>
              </a:defRPr>
            </a:lvl5pPr>
          </a:lstStyle>
          <a:p>
            <a:pPr lvl="0"/>
            <a:r>
              <a:rPr lang="zh-TW" altLang="en-US" dirty="0" smtClean="0"/>
              <a:t>編輯母片文字樣式</a:t>
            </a:r>
            <a:r>
              <a:rPr lang="en-US" altLang="zh-TW" dirty="0" smtClean="0"/>
              <a:t>XD</a:t>
            </a:r>
          </a:p>
          <a:p>
            <a:pPr lvl="1"/>
            <a:r>
              <a:rPr lang="zh-TW" altLang="en-US" dirty="0" smtClean="0"/>
              <a:t>第二層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2"/>
            <a:r>
              <a:rPr lang="zh-TW" altLang="en-US" dirty="0" smtClean="0"/>
              <a:t>第三層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3"/>
            <a:r>
              <a:rPr lang="zh-TW" altLang="en-US" dirty="0" smtClean="0"/>
              <a:t>第四層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4"/>
            <a:r>
              <a:rPr lang="zh-TW" altLang="en-US" dirty="0" smtClean="0"/>
              <a:t>第五層</a:t>
            </a:r>
            <a:r>
              <a:rPr lang="en-US" altLang="zh-TW" dirty="0" smtClean="0"/>
              <a:t>XD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384650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706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559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599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9480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7032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68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525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32067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r>
              <a:rPr lang="en-US" altLang="zh-TW" dirty="0" smtClean="0"/>
              <a:t>XD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1"/>
            <a:r>
              <a:rPr lang="zh-TW" altLang="en-US" dirty="0" smtClean="0"/>
              <a:t>第二層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2"/>
            <a:r>
              <a:rPr lang="zh-TW" altLang="en-US" dirty="0" smtClean="0"/>
              <a:t>第三層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3"/>
            <a:r>
              <a:rPr lang="zh-TW" altLang="en-US" dirty="0" smtClean="0"/>
              <a:t>第四層</a:t>
            </a:r>
            <a:r>
              <a:rPr lang="en-US" altLang="zh-TW" dirty="0" smtClean="0"/>
              <a:t>XD</a:t>
            </a:r>
            <a:endParaRPr lang="zh-TW" altLang="en-US" dirty="0" smtClean="0"/>
          </a:p>
          <a:p>
            <a:pPr lvl="4"/>
            <a:r>
              <a:rPr lang="zh-TW" altLang="en-US" dirty="0" smtClean="0"/>
              <a:t>第五層</a:t>
            </a:r>
            <a:r>
              <a:rPr lang="en-US" altLang="zh-TW" dirty="0" smtClean="0"/>
              <a:t>XD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8564C-8EC5-4A89-A992-D7EE7D9D5733}" type="datetimeFigureOut">
              <a:rPr lang="zh-TW" altLang="en-US" smtClean="0"/>
              <a:t>2017/2/26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0CEB8-7983-42A7-91B9-CCC0E9150A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259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onsolas" panose="020B0609020204030204" pitchFamily="49" charset="0"/>
          <a:ea typeface="微軟正黑體" panose="020B0604030504040204" pitchFamily="34" charset="-120"/>
          <a:cs typeface="Consolas" panose="020B0609020204030204" pitchFamily="49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Tree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by music960633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9902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sp>
        <p:nvSpPr>
          <p:cNvPr id="18" name="橢圓 17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5" name="直線接點 24"/>
          <p:cNvCxnSpPr>
            <a:stCxn id="18" idx="3"/>
            <a:endCxn id="19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18" idx="5"/>
            <a:endCxn id="20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19" idx="3"/>
            <a:endCxn id="21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19" idx="5"/>
            <a:endCxn id="22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0" idx="5"/>
            <a:endCxn id="23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21" idx="4"/>
            <a:endCxn id="24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父節點</a:t>
            </a:r>
            <a:r>
              <a:rPr lang="en-US" altLang="zh-TW" dirty="0">
                <a:solidFill>
                  <a:srgbClr val="FF0000"/>
                </a:solidFill>
              </a:rPr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35853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sp>
        <p:nvSpPr>
          <p:cNvPr id="19" name="橢圓 18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6" name="直線接點 25"/>
          <p:cNvCxnSpPr>
            <a:stCxn id="19" idx="3"/>
            <a:endCxn id="20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19" idx="5"/>
            <a:endCxn id="21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20" idx="3"/>
            <a:endCxn id="22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0" idx="5"/>
            <a:endCxn id="23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21" idx="5"/>
            <a:endCxn id="24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22" idx="4"/>
            <a:endCxn id="25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子結點</a:t>
            </a:r>
            <a:r>
              <a:rPr lang="en-US" altLang="zh-TW" dirty="0">
                <a:solidFill>
                  <a:srgbClr val="FF0000"/>
                </a:solidFill>
              </a:rPr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34816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sp>
        <p:nvSpPr>
          <p:cNvPr id="20" name="橢圓 19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7" name="直線接點 26"/>
          <p:cNvCxnSpPr>
            <a:stCxn id="20" idx="3"/>
            <a:endCxn id="21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20" idx="5"/>
            <a:endCxn id="22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1" idx="3"/>
            <a:endCxn id="23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21" idx="5"/>
            <a:endCxn id="24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22" idx="5"/>
            <a:endCxn id="25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23" idx="4"/>
            <a:endCxn id="26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祖先</a:t>
            </a:r>
            <a:r>
              <a:rPr lang="en-US" altLang="zh-TW" dirty="0">
                <a:solidFill>
                  <a:srgbClr val="FF0000"/>
                </a:solidFill>
              </a:rPr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198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sp>
        <p:nvSpPr>
          <p:cNvPr id="61" name="橢圓 60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2" name="橢圓 61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3" name="橢圓 62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4" name="橢圓 63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5" name="橢圓 64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6" name="橢圓 65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7" name="橢圓 66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68" name="直線接點 67"/>
          <p:cNvCxnSpPr>
            <a:stCxn id="61" idx="3"/>
            <a:endCxn id="62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接點 68"/>
          <p:cNvCxnSpPr>
            <a:stCxn id="61" idx="5"/>
            <a:endCxn id="63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直線接點 69"/>
          <p:cNvCxnSpPr>
            <a:stCxn id="62" idx="3"/>
            <a:endCxn id="64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接點 70"/>
          <p:cNvCxnSpPr>
            <a:stCxn id="62" idx="5"/>
            <a:endCxn id="65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接點 71"/>
          <p:cNvCxnSpPr>
            <a:stCxn id="63" idx="5"/>
            <a:endCxn id="66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接點 72"/>
          <p:cNvCxnSpPr>
            <a:stCxn id="64" idx="4"/>
            <a:endCxn id="67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子代</a:t>
            </a:r>
            <a:r>
              <a:rPr lang="en-US" altLang="zh-TW" dirty="0">
                <a:solidFill>
                  <a:srgbClr val="FF0000"/>
                </a:solidFill>
              </a:rPr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703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sp>
        <p:nvSpPr>
          <p:cNvPr id="19" name="橢圓 18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6" name="直線接點 25"/>
          <p:cNvCxnSpPr>
            <a:stCxn id="19" idx="3"/>
            <a:endCxn id="20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19" idx="5"/>
            <a:endCxn id="21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20" idx="3"/>
            <a:endCxn id="22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0" idx="5"/>
            <a:endCxn id="23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21" idx="5"/>
            <a:endCxn id="24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22" idx="4"/>
            <a:endCxn id="25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>
          <a:xfrm>
            <a:off x="5214050" y="4031359"/>
            <a:ext cx="1263364" cy="25937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 32"/>
          <p:cNvSpPr/>
          <p:nvPr/>
        </p:nvSpPr>
        <p:spPr>
          <a:xfrm>
            <a:off x="6632958" y="4031554"/>
            <a:ext cx="1263364" cy="11891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子樹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en-US" altLang="zh-TW" dirty="0" err="1">
                <a:solidFill>
                  <a:srgbClr val="FF0000"/>
                </a:solidFill>
              </a:rPr>
              <a:t>subtree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7015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sp>
        <p:nvSpPr>
          <p:cNvPr id="53" name="文字方塊 52"/>
          <p:cNvSpPr txBox="1"/>
          <p:nvPr/>
        </p:nvSpPr>
        <p:spPr>
          <a:xfrm>
            <a:off x="9276321" y="1922772"/>
            <a:ext cx="13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level 0</a:t>
            </a:r>
            <a:endParaRPr lang="zh-TW" altLang="en-US" sz="24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9276321" y="3143865"/>
            <a:ext cx="13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level 1</a:t>
            </a:r>
            <a:endParaRPr lang="zh-TW" altLang="en-US" sz="24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9276321" y="4389458"/>
            <a:ext cx="13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level 2</a:t>
            </a:r>
            <a:endParaRPr lang="zh-TW" altLang="en-US" sz="24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6" name="文字方塊 55"/>
          <p:cNvSpPr txBox="1"/>
          <p:nvPr/>
        </p:nvSpPr>
        <p:spPr>
          <a:xfrm>
            <a:off x="9276321" y="5688079"/>
            <a:ext cx="13740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level 3</a:t>
            </a:r>
            <a:endParaRPr lang="zh-TW" altLang="en-US" sz="24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橢圓 26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8" name="直線接點 27"/>
          <p:cNvCxnSpPr>
            <a:stCxn id="21" idx="3"/>
            <a:endCxn id="22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1" idx="5"/>
            <a:endCxn id="23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22" idx="3"/>
            <a:endCxn id="24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22" idx="5"/>
            <a:endCxn id="25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23" idx="5"/>
            <a:endCxn id="26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24" idx="4"/>
            <a:endCxn id="27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層</a:t>
            </a:r>
            <a:r>
              <a:rPr lang="en-US" altLang="zh-TW" dirty="0">
                <a:solidFill>
                  <a:srgbClr val="FF0000"/>
                </a:solidFill>
              </a:rPr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973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grpSp>
        <p:nvGrpSpPr>
          <p:cNvPr id="38" name="群組 37"/>
          <p:cNvGrpSpPr/>
          <p:nvPr/>
        </p:nvGrpSpPr>
        <p:grpSpPr>
          <a:xfrm>
            <a:off x="9317859" y="1918655"/>
            <a:ext cx="562501" cy="4463233"/>
            <a:chOff x="11121453" y="1831030"/>
            <a:chExt cx="562501" cy="4463233"/>
          </a:xfrm>
        </p:grpSpPr>
        <p:cxnSp>
          <p:nvCxnSpPr>
            <p:cNvPr id="34" name="直線接點 33"/>
            <p:cNvCxnSpPr/>
            <p:nvPr/>
          </p:nvCxnSpPr>
          <p:spPr>
            <a:xfrm>
              <a:off x="11409528" y="1831030"/>
              <a:ext cx="0" cy="443143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11135101" y="1831030"/>
              <a:ext cx="54885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接點 36"/>
            <p:cNvCxnSpPr/>
            <p:nvPr/>
          </p:nvCxnSpPr>
          <p:spPr>
            <a:xfrm>
              <a:off x="11121453" y="6294263"/>
              <a:ext cx="548853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橢圓 20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橢圓 26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8" name="直線接點 27"/>
          <p:cNvCxnSpPr>
            <a:stCxn id="21" idx="3"/>
            <a:endCxn id="22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1" idx="5"/>
            <a:endCxn id="23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22" idx="3"/>
            <a:endCxn id="24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接點 30"/>
          <p:cNvCxnSpPr>
            <a:stCxn id="22" idx="5"/>
            <a:endCxn id="25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接點 31"/>
          <p:cNvCxnSpPr>
            <a:stCxn id="23" idx="5"/>
            <a:endCxn id="26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24" idx="4"/>
            <a:endCxn id="27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深度</a:t>
            </a:r>
            <a:r>
              <a:rPr lang="en-US" altLang="zh-TW" dirty="0">
                <a:solidFill>
                  <a:srgbClr val="FF0000"/>
                </a:solidFill>
              </a:rPr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1427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性質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 任何一點都可以當作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4" name="橢圓 3"/>
          <p:cNvSpPr/>
          <p:nvPr/>
        </p:nvSpPr>
        <p:spPr>
          <a:xfrm>
            <a:off x="3077512" y="225513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2323947" y="3352796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3842676" y="3352796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1676400" y="447243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3009597" y="447640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4342794" y="447243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1676400" y="5725977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2734385" y="2955796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3778173" y="2955796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2086838" y="4053457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3024608" y="4053457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4543337" y="4053457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接點 15"/>
          <p:cNvCxnSpPr>
            <a:stCxn id="7" idx="4"/>
            <a:endCxn id="10" idx="0"/>
          </p:cNvCxnSpPr>
          <p:nvPr/>
        </p:nvCxnSpPr>
        <p:spPr>
          <a:xfrm>
            <a:off x="2086838" y="5293307"/>
            <a:ext cx="0" cy="43267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橢圓 16"/>
          <p:cNvSpPr/>
          <p:nvPr/>
        </p:nvSpPr>
        <p:spPr>
          <a:xfrm>
            <a:off x="7256849" y="225513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6158860" y="3352796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8354838" y="3352796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6158860" y="447243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7256849" y="3352796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8354838" y="447243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8354838" y="5592066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4" name="直線接點 23"/>
          <p:cNvCxnSpPr>
            <a:stCxn id="17" idx="3"/>
            <a:endCxn id="18" idx="0"/>
          </p:cNvCxnSpPr>
          <p:nvPr/>
        </p:nvCxnSpPr>
        <p:spPr>
          <a:xfrm flipH="1">
            <a:off x="6569298" y="2955796"/>
            <a:ext cx="807766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17" idx="5"/>
            <a:endCxn id="19" idx="0"/>
          </p:cNvCxnSpPr>
          <p:nvPr/>
        </p:nvCxnSpPr>
        <p:spPr>
          <a:xfrm>
            <a:off x="7957510" y="2955796"/>
            <a:ext cx="807766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18" idx="4"/>
            <a:endCxn id="20" idx="0"/>
          </p:cNvCxnSpPr>
          <p:nvPr/>
        </p:nvCxnSpPr>
        <p:spPr>
          <a:xfrm>
            <a:off x="6569298" y="4173672"/>
            <a:ext cx="0" cy="29875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17" idx="4"/>
            <a:endCxn id="21" idx="0"/>
          </p:cNvCxnSpPr>
          <p:nvPr/>
        </p:nvCxnSpPr>
        <p:spPr>
          <a:xfrm>
            <a:off x="7667287" y="3076011"/>
            <a:ext cx="0" cy="276785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19" idx="4"/>
            <a:endCxn id="22" idx="0"/>
          </p:cNvCxnSpPr>
          <p:nvPr/>
        </p:nvCxnSpPr>
        <p:spPr>
          <a:xfrm>
            <a:off x="8765276" y="4173672"/>
            <a:ext cx="0" cy="29875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2" idx="4"/>
            <a:endCxn id="23" idx="0"/>
          </p:cNvCxnSpPr>
          <p:nvPr/>
        </p:nvCxnSpPr>
        <p:spPr>
          <a:xfrm>
            <a:off x="8765276" y="5293307"/>
            <a:ext cx="0" cy="29875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855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性質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 任何一點都可以當作</a:t>
            </a:r>
            <a:r>
              <a:rPr lang="en-US" altLang="zh-TW" dirty="0" smtClean="0"/>
              <a:t>root</a:t>
            </a:r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任兩點間恰有一條不經過重複點的路徑 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4218712" y="2829518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橢圓 30"/>
          <p:cNvSpPr/>
          <p:nvPr/>
        </p:nvSpPr>
        <p:spPr>
          <a:xfrm>
            <a:off x="3465147" y="3927179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橢圓 31"/>
          <p:cNvSpPr/>
          <p:nvPr/>
        </p:nvSpPr>
        <p:spPr>
          <a:xfrm>
            <a:off x="4983876" y="3927179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3" name="橢圓 32"/>
          <p:cNvSpPr/>
          <p:nvPr/>
        </p:nvSpPr>
        <p:spPr>
          <a:xfrm>
            <a:off x="2817600" y="504681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4" name="橢圓 33"/>
          <p:cNvSpPr/>
          <p:nvPr/>
        </p:nvSpPr>
        <p:spPr>
          <a:xfrm>
            <a:off x="4150797" y="5050783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5" name="橢圓 34"/>
          <p:cNvSpPr/>
          <p:nvPr/>
        </p:nvSpPr>
        <p:spPr>
          <a:xfrm>
            <a:off x="5483994" y="5046814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7" name="直線接點 36"/>
          <p:cNvCxnSpPr>
            <a:stCxn id="30" idx="3"/>
            <a:endCxn id="31" idx="0"/>
          </p:cNvCxnSpPr>
          <p:nvPr/>
        </p:nvCxnSpPr>
        <p:spPr>
          <a:xfrm flipH="1">
            <a:off x="3875585" y="3530179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30" idx="5"/>
            <a:endCxn id="32" idx="0"/>
          </p:cNvCxnSpPr>
          <p:nvPr/>
        </p:nvCxnSpPr>
        <p:spPr>
          <a:xfrm>
            <a:off x="4919373" y="3530179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31" idx="3"/>
            <a:endCxn id="33" idx="0"/>
          </p:cNvCxnSpPr>
          <p:nvPr/>
        </p:nvCxnSpPr>
        <p:spPr>
          <a:xfrm flipH="1">
            <a:off x="3228038" y="4627840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31" idx="5"/>
            <a:endCxn id="34" idx="0"/>
          </p:cNvCxnSpPr>
          <p:nvPr/>
        </p:nvCxnSpPr>
        <p:spPr>
          <a:xfrm>
            <a:off x="4165808" y="4627840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接點 40"/>
          <p:cNvCxnSpPr>
            <a:stCxn id="32" idx="5"/>
            <a:endCxn id="35" idx="0"/>
          </p:cNvCxnSpPr>
          <p:nvPr/>
        </p:nvCxnSpPr>
        <p:spPr>
          <a:xfrm>
            <a:off x="5684537" y="4627840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211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性質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 任何一點都可以當作</a:t>
            </a:r>
            <a:r>
              <a:rPr lang="en-US" altLang="zh-TW" dirty="0" smtClean="0"/>
              <a:t>root</a:t>
            </a:r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任兩點間恰有一條不經過重複點的路徑 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4218712" y="2829518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橢圓 30"/>
          <p:cNvSpPr/>
          <p:nvPr/>
        </p:nvSpPr>
        <p:spPr>
          <a:xfrm>
            <a:off x="3465147" y="3927179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橢圓 31"/>
          <p:cNvSpPr/>
          <p:nvPr/>
        </p:nvSpPr>
        <p:spPr>
          <a:xfrm>
            <a:off x="4983876" y="3927179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3" name="橢圓 32"/>
          <p:cNvSpPr/>
          <p:nvPr/>
        </p:nvSpPr>
        <p:spPr>
          <a:xfrm>
            <a:off x="2817600" y="504681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4" name="橢圓 33"/>
          <p:cNvSpPr/>
          <p:nvPr/>
        </p:nvSpPr>
        <p:spPr>
          <a:xfrm>
            <a:off x="4150797" y="5050783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5" name="橢圓 34"/>
          <p:cNvSpPr/>
          <p:nvPr/>
        </p:nvSpPr>
        <p:spPr>
          <a:xfrm>
            <a:off x="5483994" y="5046814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7" name="直線接點 36"/>
          <p:cNvCxnSpPr>
            <a:stCxn id="30" idx="3"/>
            <a:endCxn id="31" idx="0"/>
          </p:cNvCxnSpPr>
          <p:nvPr/>
        </p:nvCxnSpPr>
        <p:spPr>
          <a:xfrm flipH="1">
            <a:off x="3875585" y="3530179"/>
            <a:ext cx="463342" cy="397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接點 37"/>
          <p:cNvCxnSpPr>
            <a:stCxn id="30" idx="5"/>
            <a:endCxn id="32" idx="0"/>
          </p:cNvCxnSpPr>
          <p:nvPr/>
        </p:nvCxnSpPr>
        <p:spPr>
          <a:xfrm>
            <a:off x="4919373" y="3530179"/>
            <a:ext cx="474941" cy="397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/>
          <p:cNvCxnSpPr>
            <a:stCxn id="31" idx="3"/>
            <a:endCxn id="33" idx="0"/>
          </p:cNvCxnSpPr>
          <p:nvPr/>
        </p:nvCxnSpPr>
        <p:spPr>
          <a:xfrm flipH="1">
            <a:off x="3228038" y="4627840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接點 39"/>
          <p:cNvCxnSpPr>
            <a:stCxn id="31" idx="5"/>
            <a:endCxn id="34" idx="0"/>
          </p:cNvCxnSpPr>
          <p:nvPr/>
        </p:nvCxnSpPr>
        <p:spPr>
          <a:xfrm>
            <a:off x="4165808" y="4627840"/>
            <a:ext cx="395427" cy="42294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接點 40"/>
          <p:cNvCxnSpPr>
            <a:stCxn id="32" idx="5"/>
            <a:endCxn id="35" idx="0"/>
          </p:cNvCxnSpPr>
          <p:nvPr/>
        </p:nvCxnSpPr>
        <p:spPr>
          <a:xfrm>
            <a:off x="5684537" y="4627840"/>
            <a:ext cx="209895" cy="4189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932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Tree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定義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名詞介紹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性質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紀錄方法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遍</a:t>
            </a:r>
            <a:r>
              <a:rPr lang="zh-TW" altLang="en-US" dirty="0"/>
              <a:t>歷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binary tree</a:t>
            </a:r>
          </a:p>
          <a:p>
            <a:pPr lvl="1"/>
            <a:r>
              <a:rPr lang="en-US" altLang="zh-TW" dirty="0" smtClean="0"/>
              <a:t>complete binary tree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296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性質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 任何一點都可以當作</a:t>
            </a:r>
            <a:r>
              <a:rPr lang="en-US" altLang="zh-TW" dirty="0" smtClean="0"/>
              <a:t>root</a:t>
            </a:r>
          </a:p>
          <a:p>
            <a:r>
              <a:rPr lang="en-US" altLang="zh-TW" dirty="0" smtClean="0"/>
              <a:t>2. </a:t>
            </a:r>
            <a:r>
              <a:rPr lang="zh-TW" altLang="en-US" dirty="0" smtClean="0"/>
              <a:t>任兩點間恰有一條不經過重複點的路徑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 一棵有</a:t>
            </a:r>
            <a:r>
              <a:rPr lang="en-US" altLang="zh-TW" dirty="0" smtClean="0"/>
              <a:t>N</a:t>
            </a:r>
            <a:r>
              <a:rPr lang="zh-TW" altLang="en-US" dirty="0" smtClean="0"/>
              <a:t>個節點的樹恰有</a:t>
            </a:r>
            <a:r>
              <a:rPr lang="en-US" altLang="zh-TW" dirty="0" smtClean="0"/>
              <a:t>(N-1)</a:t>
            </a:r>
            <a:r>
              <a:rPr lang="zh-TW" altLang="en-US" dirty="0" smtClean="0"/>
              <a:t>條邊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62771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紀錄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如何紀錄這樣的一個結構呢？</a:t>
            </a:r>
            <a:endParaRPr lang="en-US" altLang="zh-TW" dirty="0" smtClean="0"/>
          </a:p>
          <a:p>
            <a:r>
              <a:rPr lang="zh-TW" altLang="en-US" dirty="0" smtClean="0"/>
              <a:t>看到</a:t>
            </a:r>
            <a:r>
              <a:rPr lang="en-US" altLang="zh-TW" dirty="0" smtClean="0"/>
              <a:t>Node......</a:t>
            </a:r>
            <a:r>
              <a:rPr lang="zh-TW" altLang="en-US" dirty="0" smtClean="0"/>
              <a:t>類似</a:t>
            </a:r>
            <a:r>
              <a:rPr lang="en-US" altLang="zh-TW" dirty="0" smtClean="0"/>
              <a:t>linked</a:t>
            </a:r>
            <a:r>
              <a:rPr lang="zh-TW" altLang="en-US" dirty="0"/>
              <a:t> </a:t>
            </a:r>
            <a:r>
              <a:rPr lang="en-US" altLang="zh-TW" dirty="0" smtClean="0"/>
              <a:t>list</a:t>
            </a:r>
            <a:r>
              <a:rPr lang="zh-TW" altLang="en-US" dirty="0" smtClean="0"/>
              <a:t>的結構！</a:t>
            </a:r>
            <a:endParaRPr lang="en-US" altLang="zh-TW" dirty="0" smtClean="0"/>
          </a:p>
          <a:p>
            <a:r>
              <a:rPr lang="zh-TW" altLang="en-US" dirty="0" smtClean="0"/>
              <a:t>問題：到底要開幾個</a:t>
            </a:r>
            <a:r>
              <a:rPr lang="en-US" altLang="zh-TW" dirty="0" smtClean="0"/>
              <a:t>pointer?</a:t>
            </a:r>
          </a:p>
          <a:p>
            <a:endParaRPr lang="zh-TW" altLang="en-US" dirty="0"/>
          </a:p>
        </p:txBody>
      </p:sp>
      <p:grpSp>
        <p:nvGrpSpPr>
          <p:cNvPr id="10" name="群組 9"/>
          <p:cNvGrpSpPr/>
          <p:nvPr/>
        </p:nvGrpSpPr>
        <p:grpSpPr>
          <a:xfrm>
            <a:off x="7403738" y="4402673"/>
            <a:ext cx="771963" cy="902817"/>
            <a:chOff x="2402927" y="3323198"/>
            <a:chExt cx="1020417" cy="1193384"/>
          </a:xfrm>
        </p:grpSpPr>
        <p:sp>
          <p:nvSpPr>
            <p:cNvPr id="7" name="矩形 6"/>
            <p:cNvSpPr/>
            <p:nvPr/>
          </p:nvSpPr>
          <p:spPr>
            <a:xfrm>
              <a:off x="2402927" y="3323198"/>
              <a:ext cx="1020417" cy="79513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bg1"/>
                  </a:solidFill>
                  <a:cs typeface="Consolas" panose="020B0609020204030204" pitchFamily="49" charset="0"/>
                </a:rPr>
                <a:t>data</a:t>
              </a:r>
              <a:endParaRPr lang="zh-TW" altLang="en-US" sz="2400" dirty="0">
                <a:solidFill>
                  <a:schemeClr val="bg1"/>
                </a:solidFill>
                <a:cs typeface="Consolas" panose="020B0609020204030204" pitchFamily="49" charset="0"/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2402927" y="4118328"/>
              <a:ext cx="510209" cy="39825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dirty="0">
                <a:solidFill>
                  <a:schemeClr val="bg1"/>
                </a:solidFill>
                <a:cs typeface="Consolas" panose="020B0609020204030204" pitchFamily="49" charset="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2913135" y="4118328"/>
              <a:ext cx="510209" cy="398254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dirty="0">
                <a:solidFill>
                  <a:schemeClr val="bg1"/>
                </a:solidFill>
                <a:cs typeface="Consolas" panose="020B0609020204030204" pitchFamily="49" charset="0"/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8570486" y="3188575"/>
            <a:ext cx="776188" cy="902817"/>
            <a:chOff x="4308201" y="2833007"/>
            <a:chExt cx="914967" cy="1064236"/>
          </a:xfrm>
        </p:grpSpPr>
        <p:sp>
          <p:nvSpPr>
            <p:cNvPr id="12" name="矩形 11"/>
            <p:cNvSpPr/>
            <p:nvPr/>
          </p:nvSpPr>
          <p:spPr>
            <a:xfrm>
              <a:off x="4308201" y="2833007"/>
              <a:ext cx="909988" cy="70908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bg1"/>
                  </a:solidFill>
                  <a:cs typeface="Consolas" panose="020B0609020204030204" pitchFamily="49" charset="0"/>
                </a:rPr>
                <a:t>data</a:t>
              </a:r>
              <a:endParaRPr lang="zh-TW" altLang="en-US" sz="2400" dirty="0">
                <a:solidFill>
                  <a:schemeClr val="bg1"/>
                </a:solidFill>
                <a:cs typeface="Consolas" panose="020B0609020204030204" pitchFamily="49" charset="0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308201" y="3542088"/>
              <a:ext cx="304989" cy="35515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dirty="0">
                <a:solidFill>
                  <a:schemeClr val="bg1"/>
                </a:solidFill>
                <a:cs typeface="Consolas" panose="020B0609020204030204" pitchFamily="49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4918179" y="3542088"/>
              <a:ext cx="304989" cy="35515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dirty="0">
                <a:solidFill>
                  <a:schemeClr val="bg1"/>
                </a:solidFill>
                <a:cs typeface="Consolas" panose="020B0609020204030204" pitchFamily="49" charset="0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4608214" y="3542088"/>
              <a:ext cx="304989" cy="35515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dirty="0">
                <a:solidFill>
                  <a:schemeClr val="bg1"/>
                </a:solidFill>
                <a:cs typeface="Consolas" panose="020B0609020204030204" pitchFamily="49" charset="0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8570486" y="4402670"/>
            <a:ext cx="771963" cy="6015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bg1"/>
                </a:solidFill>
                <a:cs typeface="Consolas" panose="020B0609020204030204" pitchFamily="49" charset="0"/>
              </a:rPr>
              <a:t>data</a:t>
            </a:r>
            <a:endParaRPr lang="zh-TW" altLang="en-US" sz="2400" dirty="0">
              <a:solidFill>
                <a:schemeClr val="bg1"/>
              </a:solidFill>
              <a:cs typeface="Consolas" panose="020B0609020204030204" pitchFamily="49" charset="0"/>
            </a:endParaRPr>
          </a:p>
        </p:txBody>
      </p:sp>
      <p:grpSp>
        <p:nvGrpSpPr>
          <p:cNvPr id="25" name="群組 24"/>
          <p:cNvGrpSpPr/>
          <p:nvPr/>
        </p:nvGrpSpPr>
        <p:grpSpPr>
          <a:xfrm>
            <a:off x="9737234" y="4402673"/>
            <a:ext cx="771963" cy="902817"/>
            <a:chOff x="4305714" y="4445038"/>
            <a:chExt cx="909987" cy="1064236"/>
          </a:xfrm>
        </p:grpSpPr>
        <p:sp>
          <p:nvSpPr>
            <p:cNvPr id="26" name="矩形 25"/>
            <p:cNvSpPr/>
            <p:nvPr/>
          </p:nvSpPr>
          <p:spPr>
            <a:xfrm>
              <a:off x="4305714" y="4445038"/>
              <a:ext cx="909987" cy="70908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400" dirty="0" smtClean="0">
                  <a:solidFill>
                    <a:schemeClr val="bg1"/>
                  </a:solidFill>
                  <a:cs typeface="Consolas" panose="020B0609020204030204" pitchFamily="49" charset="0"/>
                </a:rPr>
                <a:t>data</a:t>
              </a:r>
              <a:endParaRPr lang="zh-TW" altLang="en-US" sz="2400" dirty="0">
                <a:solidFill>
                  <a:schemeClr val="bg1"/>
                </a:solidFill>
                <a:cs typeface="Consolas" panose="020B0609020204030204" pitchFamily="49" charset="0"/>
              </a:endParaRPr>
            </a:p>
          </p:txBody>
        </p:sp>
        <p:sp>
          <p:nvSpPr>
            <p:cNvPr id="27" name="矩形 26"/>
            <p:cNvSpPr/>
            <p:nvPr/>
          </p:nvSpPr>
          <p:spPr>
            <a:xfrm>
              <a:off x="4305714" y="5154119"/>
              <a:ext cx="909987" cy="35515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dirty="0">
                <a:solidFill>
                  <a:schemeClr val="bg1"/>
                </a:solidFill>
                <a:cs typeface="Consolas" panose="020B0609020204030204" pitchFamily="49" charset="0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6781134" y="5616767"/>
            <a:ext cx="771963" cy="6015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bg1"/>
                </a:solidFill>
                <a:cs typeface="Consolas" panose="020B0609020204030204" pitchFamily="49" charset="0"/>
              </a:rPr>
              <a:t>data</a:t>
            </a:r>
            <a:endParaRPr lang="zh-TW" altLang="en-US" sz="2400" dirty="0">
              <a:solidFill>
                <a:schemeClr val="bg1"/>
              </a:solidFill>
              <a:cs typeface="Consolas" panose="020B0609020204030204" pitchFamily="49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019650" y="5616771"/>
            <a:ext cx="771963" cy="6015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bg1"/>
                </a:solidFill>
                <a:cs typeface="Consolas" panose="020B0609020204030204" pitchFamily="49" charset="0"/>
              </a:rPr>
              <a:t>data</a:t>
            </a:r>
            <a:endParaRPr lang="zh-TW" altLang="en-US" sz="2400" dirty="0">
              <a:solidFill>
                <a:schemeClr val="bg1"/>
              </a:solidFill>
              <a:cs typeface="Consolas" panose="020B0609020204030204" pitchFamily="49" charset="0"/>
            </a:endParaRPr>
          </a:p>
        </p:txBody>
      </p:sp>
      <p:cxnSp>
        <p:nvCxnSpPr>
          <p:cNvPr id="41" name="直線單箭頭接點 40"/>
          <p:cNvCxnSpPr>
            <a:endCxn id="7" idx="0"/>
          </p:cNvCxnSpPr>
          <p:nvPr/>
        </p:nvCxnSpPr>
        <p:spPr>
          <a:xfrm flipH="1">
            <a:off x="7789720" y="3972176"/>
            <a:ext cx="910130" cy="4304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>
            <a:endCxn id="21" idx="0"/>
          </p:cNvCxnSpPr>
          <p:nvPr/>
        </p:nvCxnSpPr>
        <p:spPr>
          <a:xfrm>
            <a:off x="8954177" y="3972176"/>
            <a:ext cx="2291" cy="4304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單箭頭接點 46"/>
          <p:cNvCxnSpPr>
            <a:endCxn id="26" idx="0"/>
          </p:cNvCxnSpPr>
          <p:nvPr/>
        </p:nvCxnSpPr>
        <p:spPr>
          <a:xfrm>
            <a:off x="9208685" y="3972176"/>
            <a:ext cx="914531" cy="43049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單箭頭接點 49"/>
          <p:cNvCxnSpPr>
            <a:endCxn id="35" idx="0"/>
          </p:cNvCxnSpPr>
          <p:nvPr/>
        </p:nvCxnSpPr>
        <p:spPr>
          <a:xfrm flipH="1">
            <a:off x="7167116" y="5191619"/>
            <a:ext cx="429613" cy="4251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>
            <a:endCxn id="38" idx="0"/>
          </p:cNvCxnSpPr>
          <p:nvPr/>
        </p:nvCxnSpPr>
        <p:spPr>
          <a:xfrm>
            <a:off x="7982710" y="5186274"/>
            <a:ext cx="422923" cy="43049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矩形 57"/>
          <p:cNvSpPr/>
          <p:nvPr/>
        </p:nvSpPr>
        <p:spPr>
          <a:xfrm>
            <a:off x="9737234" y="5616767"/>
            <a:ext cx="771963" cy="6015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solidFill>
                  <a:schemeClr val="bg1"/>
                </a:solidFill>
                <a:cs typeface="Consolas" panose="020B0609020204030204" pitchFamily="49" charset="0"/>
              </a:rPr>
              <a:t>data</a:t>
            </a:r>
            <a:endParaRPr lang="zh-TW" altLang="en-US" sz="2400" dirty="0">
              <a:solidFill>
                <a:schemeClr val="bg1"/>
              </a:solidFill>
              <a:cs typeface="Consolas" panose="020B0609020204030204" pitchFamily="49" charset="0"/>
            </a:endParaRPr>
          </a:p>
        </p:txBody>
      </p:sp>
      <p:cxnSp>
        <p:nvCxnSpPr>
          <p:cNvPr id="59" name="直線單箭頭接點 58"/>
          <p:cNvCxnSpPr>
            <a:endCxn id="58" idx="0"/>
          </p:cNvCxnSpPr>
          <p:nvPr/>
        </p:nvCxnSpPr>
        <p:spPr>
          <a:xfrm>
            <a:off x="10123214" y="5186274"/>
            <a:ext cx="2" cy="4304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7" name="圖片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775" y="3184496"/>
            <a:ext cx="5175321" cy="183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91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5" grpId="0" animBg="1"/>
      <p:bldP spid="38" grpId="0" animBg="1"/>
      <p:bldP spid="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紀錄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Solution: </a:t>
            </a:r>
            <a:r>
              <a:rPr lang="zh-TW" altLang="en-US" dirty="0" smtClean="0"/>
              <a:t>利用</a:t>
            </a:r>
            <a:r>
              <a:rPr lang="en-US" altLang="zh-TW" dirty="0" smtClean="0"/>
              <a:t>linked</a:t>
            </a:r>
            <a:r>
              <a:rPr lang="zh-TW" altLang="en-US" dirty="0" smtClean="0"/>
              <a:t> </a:t>
            </a:r>
            <a:r>
              <a:rPr lang="en-US" altLang="zh-TW" dirty="0" smtClean="0"/>
              <a:t>list</a:t>
            </a:r>
            <a:r>
              <a:rPr lang="zh-TW" altLang="en-US" dirty="0" smtClean="0"/>
              <a:t>或</a:t>
            </a:r>
            <a:r>
              <a:rPr lang="en-US" altLang="zh-TW" dirty="0" smtClean="0"/>
              <a:t>dynamic</a:t>
            </a:r>
            <a:r>
              <a:rPr lang="zh-TW" altLang="en-US" dirty="0" smtClean="0"/>
              <a:t> </a:t>
            </a:r>
            <a:r>
              <a:rPr lang="en-US" altLang="zh-TW" dirty="0" smtClean="0"/>
              <a:t>array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14996"/>
            <a:ext cx="4355227" cy="296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00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記錄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另外一個常見的方法：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使用時機：當題目給定每個點的編號的時候</a:t>
            </a:r>
            <a:endParaRPr lang="en-US" altLang="zh-TW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213112"/>
            <a:ext cx="5010153" cy="15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6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5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DFS(</a:t>
            </a:r>
            <a:r>
              <a:rPr lang="zh-TW" altLang="en-US" dirty="0" smtClean="0"/>
              <a:t>深度優先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732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DFS(</a:t>
            </a:r>
            <a:r>
              <a:rPr lang="zh-TW" altLang="en-US" dirty="0"/>
              <a:t>深度優先</a:t>
            </a:r>
            <a:r>
              <a:rPr lang="en-US" altLang="zh-TW" dirty="0"/>
              <a:t>)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94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DFS(</a:t>
            </a:r>
            <a:r>
              <a:rPr lang="zh-TW" altLang="en-US" dirty="0"/>
              <a:t>深度優先</a:t>
            </a:r>
            <a:r>
              <a:rPr lang="en-US" altLang="zh-TW" dirty="0"/>
              <a:t>)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50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DFS(</a:t>
            </a:r>
            <a:r>
              <a:rPr lang="zh-TW" altLang="en-US" dirty="0"/>
              <a:t>深度優先</a:t>
            </a:r>
            <a:r>
              <a:rPr lang="en-US" altLang="zh-TW" dirty="0"/>
              <a:t>)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77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DFS(</a:t>
            </a:r>
            <a:r>
              <a:rPr lang="zh-TW" altLang="en-US" dirty="0"/>
              <a:t>深度優先</a:t>
            </a:r>
            <a:r>
              <a:rPr lang="en-US" altLang="zh-TW" dirty="0"/>
              <a:t>)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425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 is a tree?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這是一顆樹</a:t>
            </a:r>
            <a:endParaRPr lang="en-US" altLang="zh-TW" dirty="0" smtClean="0"/>
          </a:p>
          <a:p>
            <a:r>
              <a:rPr lang="zh-TW" altLang="en-US" dirty="0" smtClean="0"/>
              <a:t>資訊領域中的</a:t>
            </a:r>
            <a:r>
              <a:rPr lang="zh-TW" altLang="en-US" dirty="0"/>
              <a:t>樹</a:t>
            </a: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024" y="2806046"/>
            <a:ext cx="2714090" cy="2714090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519178" y="2807969"/>
            <a:ext cx="2714090" cy="2714090"/>
          </a:xfrm>
          <a:prstGeom prst="rect">
            <a:avLst/>
          </a:prstGeom>
        </p:spPr>
      </p:pic>
      <p:sp>
        <p:nvSpPr>
          <p:cNvPr id="3" name="橢圓 2"/>
          <p:cNvSpPr/>
          <p:nvPr/>
        </p:nvSpPr>
        <p:spPr>
          <a:xfrm>
            <a:off x="6462089" y="1696405"/>
            <a:ext cx="914400" cy="9144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666959" y="2918761"/>
            <a:ext cx="914400" cy="9144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7268818" y="2918761"/>
            <a:ext cx="914400" cy="9144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4977847" y="4163091"/>
            <a:ext cx="914400" cy="9144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6394174" y="4167060"/>
            <a:ext cx="914400" cy="9144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7810501" y="4163091"/>
            <a:ext cx="914400" cy="9144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橢圓 27"/>
          <p:cNvSpPr/>
          <p:nvPr/>
        </p:nvSpPr>
        <p:spPr>
          <a:xfrm>
            <a:off x="4977847" y="5541332"/>
            <a:ext cx="914400" cy="914400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6" name="直線接點 5"/>
          <p:cNvCxnSpPr>
            <a:stCxn id="3" idx="3"/>
            <a:endCxn id="9" idx="0"/>
          </p:cNvCxnSpPr>
          <p:nvPr/>
        </p:nvCxnSpPr>
        <p:spPr>
          <a:xfrm flipH="1">
            <a:off x="6124159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stCxn id="3" idx="5"/>
            <a:endCxn id="10" idx="0"/>
          </p:cNvCxnSpPr>
          <p:nvPr/>
        </p:nvCxnSpPr>
        <p:spPr>
          <a:xfrm>
            <a:off x="7242578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9" idx="3"/>
            <a:endCxn id="11" idx="0"/>
          </p:cNvCxnSpPr>
          <p:nvPr/>
        </p:nvCxnSpPr>
        <p:spPr>
          <a:xfrm flipH="1">
            <a:off x="5435047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9" idx="5"/>
            <a:endCxn id="12" idx="0"/>
          </p:cNvCxnSpPr>
          <p:nvPr/>
        </p:nvCxnSpPr>
        <p:spPr>
          <a:xfrm>
            <a:off x="6447448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10" idx="5"/>
            <a:endCxn id="13" idx="0"/>
          </p:cNvCxnSpPr>
          <p:nvPr/>
        </p:nvCxnSpPr>
        <p:spPr>
          <a:xfrm>
            <a:off x="8049307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11" idx="4"/>
            <a:endCxn id="28" idx="0"/>
          </p:cNvCxnSpPr>
          <p:nvPr/>
        </p:nvCxnSpPr>
        <p:spPr>
          <a:xfrm>
            <a:off x="5435047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66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DFS(</a:t>
            </a:r>
            <a:r>
              <a:rPr lang="zh-TW" altLang="en-US" dirty="0"/>
              <a:t>深度優先</a:t>
            </a:r>
            <a:r>
              <a:rPr lang="en-US" altLang="zh-TW" dirty="0"/>
              <a:t>)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33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DFS(</a:t>
            </a:r>
            <a:r>
              <a:rPr lang="zh-TW" altLang="en-US" dirty="0"/>
              <a:t>深度優先</a:t>
            </a:r>
            <a:r>
              <a:rPr lang="en-US" altLang="zh-TW" dirty="0"/>
              <a:t>)</a:t>
            </a:r>
          </a:p>
          <a:p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46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B</a:t>
            </a:r>
            <a:r>
              <a:rPr lang="en-US" altLang="zh-TW" dirty="0" smtClean="0"/>
              <a:t>FS(</a:t>
            </a:r>
            <a:r>
              <a:rPr lang="zh-TW" altLang="en-US" dirty="0" smtClean="0"/>
              <a:t>廣度優先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73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B</a:t>
            </a:r>
            <a:r>
              <a:rPr lang="en-US" altLang="zh-TW" dirty="0" smtClean="0"/>
              <a:t>FS(</a:t>
            </a:r>
            <a:r>
              <a:rPr lang="zh-TW" altLang="en-US" dirty="0" smtClean="0"/>
              <a:t>廣度優先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96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B</a:t>
            </a:r>
            <a:r>
              <a:rPr lang="en-US" altLang="zh-TW" dirty="0" smtClean="0"/>
              <a:t>FS(</a:t>
            </a:r>
            <a:r>
              <a:rPr lang="zh-TW" altLang="en-US" dirty="0" smtClean="0"/>
              <a:t>廣度優先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744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B</a:t>
            </a:r>
            <a:r>
              <a:rPr lang="en-US" altLang="zh-TW" dirty="0" smtClean="0"/>
              <a:t>FS(</a:t>
            </a:r>
            <a:r>
              <a:rPr lang="zh-TW" altLang="en-US" dirty="0" smtClean="0"/>
              <a:t>廣度優先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89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B</a:t>
            </a:r>
            <a:r>
              <a:rPr lang="en-US" altLang="zh-TW" dirty="0" smtClean="0"/>
              <a:t>FS(</a:t>
            </a:r>
            <a:r>
              <a:rPr lang="zh-TW" altLang="en-US" dirty="0" smtClean="0"/>
              <a:t>廣度優先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3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B</a:t>
            </a:r>
            <a:r>
              <a:rPr lang="en-US" altLang="zh-TW" dirty="0" smtClean="0"/>
              <a:t>FS(</a:t>
            </a:r>
            <a:r>
              <a:rPr lang="zh-TW" altLang="en-US" dirty="0" smtClean="0"/>
              <a:t>廣度優先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65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遍歷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如何從</a:t>
            </a:r>
            <a:r>
              <a:rPr lang="en-US" altLang="zh-TW" dirty="0" smtClean="0"/>
              <a:t>root</a:t>
            </a:r>
            <a:r>
              <a:rPr lang="zh-TW" altLang="en-US" dirty="0" smtClean="0"/>
              <a:t>開始，走遍所有的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呢？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(</a:t>
            </a:r>
            <a:r>
              <a:rPr lang="zh-TW" altLang="en-US" dirty="0" smtClean="0"/>
              <a:t>例如：將每個節點上的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印出來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B</a:t>
            </a:r>
            <a:r>
              <a:rPr lang="en-US" altLang="zh-TW" dirty="0" smtClean="0"/>
              <a:t>FS(</a:t>
            </a:r>
            <a:r>
              <a:rPr lang="zh-TW" altLang="en-US" dirty="0" smtClean="0"/>
              <a:t>廣度優先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4164188" y="2791569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3410623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929352" y="3889230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763076" y="500886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096273" y="5012834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5429470" y="5008865"/>
            <a:ext cx="820876" cy="820876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1" name="直線接點 10"/>
          <p:cNvCxnSpPr>
            <a:stCxn id="4" idx="3"/>
            <a:endCxn id="5" idx="0"/>
          </p:cNvCxnSpPr>
          <p:nvPr/>
        </p:nvCxnSpPr>
        <p:spPr>
          <a:xfrm flipH="1">
            <a:off x="3821061" y="3492230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4" idx="5"/>
            <a:endCxn id="6" idx="0"/>
          </p:cNvCxnSpPr>
          <p:nvPr/>
        </p:nvCxnSpPr>
        <p:spPr>
          <a:xfrm>
            <a:off x="4864849" y="3492230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3"/>
            <a:endCxn id="7" idx="0"/>
          </p:cNvCxnSpPr>
          <p:nvPr/>
        </p:nvCxnSpPr>
        <p:spPr>
          <a:xfrm flipH="1">
            <a:off x="3173514" y="4589891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5" idx="5"/>
            <a:endCxn id="8" idx="0"/>
          </p:cNvCxnSpPr>
          <p:nvPr/>
        </p:nvCxnSpPr>
        <p:spPr>
          <a:xfrm>
            <a:off x="4111284" y="4589891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6" idx="5"/>
            <a:endCxn id="9" idx="0"/>
          </p:cNvCxnSpPr>
          <p:nvPr/>
        </p:nvCxnSpPr>
        <p:spPr>
          <a:xfrm>
            <a:off x="5630013" y="4589891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19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中文：二元樹</a:t>
            </a:r>
            <a:endParaRPr lang="en-US" altLang="zh-TW" dirty="0" smtClean="0"/>
          </a:p>
          <a:p>
            <a:r>
              <a:rPr lang="zh-TW" altLang="en-US" dirty="0" smtClean="0"/>
              <a:t>每個節點最多只有兩個子節點</a:t>
            </a:r>
            <a:endParaRPr lang="en-US" altLang="zh-TW" dirty="0" smtClean="0"/>
          </a:p>
          <a:p>
            <a:r>
              <a:rPr lang="zh-TW" altLang="en-US" dirty="0" smtClean="0"/>
              <a:t>第</a:t>
            </a:r>
            <a:r>
              <a:rPr lang="en-US" altLang="zh-TW" dirty="0" smtClean="0"/>
              <a:t>k</a:t>
            </a:r>
            <a:r>
              <a:rPr lang="zh-TW" altLang="en-US" dirty="0" smtClean="0"/>
              <a:t>層最多有</a:t>
            </a:r>
            <a:r>
              <a:rPr lang="en-US" altLang="zh-TW" dirty="0" smtClean="0"/>
              <a:t>2</a:t>
            </a:r>
            <a:r>
              <a:rPr lang="en-US" altLang="zh-TW" baseline="30000" dirty="0" smtClean="0"/>
              <a:t>k</a:t>
            </a:r>
            <a:r>
              <a:rPr lang="zh-TW" altLang="en-US" dirty="0" smtClean="0"/>
              <a:t>個節點</a:t>
            </a:r>
            <a:endParaRPr lang="en-US" altLang="zh-TW" dirty="0" smtClean="0"/>
          </a:p>
          <a:p>
            <a:r>
              <a:rPr lang="zh-TW" altLang="en-US" dirty="0" smtClean="0"/>
              <a:t>一棵深度為</a:t>
            </a:r>
            <a:r>
              <a:rPr lang="en-US" altLang="zh-TW" dirty="0" smtClean="0"/>
              <a:t>k</a:t>
            </a:r>
            <a:r>
              <a:rPr lang="zh-TW" altLang="en-US" dirty="0" smtClean="0"/>
              <a:t>的二元樹最多有</a:t>
            </a:r>
            <a:r>
              <a:rPr lang="en-US" altLang="zh-TW" dirty="0" smtClean="0"/>
              <a:t>2</a:t>
            </a:r>
            <a:r>
              <a:rPr lang="en-US" altLang="zh-TW" baseline="30000" dirty="0" smtClean="0"/>
              <a:t>k+1</a:t>
            </a:r>
            <a:r>
              <a:rPr lang="en-US" altLang="zh-TW" dirty="0" smtClean="0"/>
              <a:t>-1</a:t>
            </a:r>
            <a:r>
              <a:rPr lang="zh-TW" altLang="en-US" dirty="0" smtClean="0"/>
              <a:t>個節點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3699567"/>
            <a:ext cx="5631030" cy="183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68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定義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定義：沒有環的連通圖</a:t>
            </a:r>
            <a:endParaRPr lang="en-US" altLang="zh-TW" dirty="0" smtClean="0"/>
          </a:p>
          <a:p>
            <a:r>
              <a:rPr lang="en-US" altLang="zh-TW" dirty="0" smtClean="0"/>
              <a:t>What? </a:t>
            </a:r>
            <a:r>
              <a:rPr lang="zh-TW" altLang="en-US" dirty="0" smtClean="0"/>
              <a:t>什麼是環？ 什麼是連通？</a:t>
            </a:r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1529874" y="3138904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5" name="直線接點 4"/>
          <p:cNvCxnSpPr>
            <a:stCxn id="4" idx="6"/>
            <a:endCxn id="9" idx="2"/>
          </p:cNvCxnSpPr>
          <p:nvPr/>
        </p:nvCxnSpPr>
        <p:spPr>
          <a:xfrm>
            <a:off x="2091760" y="3419847"/>
            <a:ext cx="4796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橢圓 8"/>
          <p:cNvSpPr/>
          <p:nvPr/>
        </p:nvSpPr>
        <p:spPr>
          <a:xfrm>
            <a:off x="2571360" y="3138904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2571360" y="4180390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1529874" y="4180390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4" name="直線接點 13"/>
          <p:cNvCxnSpPr>
            <a:stCxn id="10" idx="0"/>
            <a:endCxn id="9" idx="4"/>
          </p:cNvCxnSpPr>
          <p:nvPr/>
        </p:nvCxnSpPr>
        <p:spPr>
          <a:xfrm flipV="1">
            <a:off x="2852303" y="3700790"/>
            <a:ext cx="0" cy="4796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2091760" y="4461333"/>
            <a:ext cx="4796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接點 17"/>
          <p:cNvCxnSpPr>
            <a:stCxn id="4" idx="4"/>
            <a:endCxn id="11" idx="0"/>
          </p:cNvCxnSpPr>
          <p:nvPr/>
        </p:nvCxnSpPr>
        <p:spPr>
          <a:xfrm>
            <a:off x="1810817" y="3700790"/>
            <a:ext cx="0" cy="4796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橢圓 20"/>
          <p:cNvSpPr/>
          <p:nvPr/>
        </p:nvSpPr>
        <p:spPr>
          <a:xfrm>
            <a:off x="3893789" y="3138904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2" name="直線接點 21"/>
          <p:cNvCxnSpPr>
            <a:stCxn id="21" idx="6"/>
            <a:endCxn id="23" idx="2"/>
          </p:cNvCxnSpPr>
          <p:nvPr/>
        </p:nvCxnSpPr>
        <p:spPr>
          <a:xfrm>
            <a:off x="4455675" y="3419847"/>
            <a:ext cx="4796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橢圓 22"/>
          <p:cNvSpPr/>
          <p:nvPr/>
        </p:nvSpPr>
        <p:spPr>
          <a:xfrm>
            <a:off x="4935275" y="3138904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4935275" y="4180390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3893789" y="4180390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6" name="直線接點 25"/>
          <p:cNvCxnSpPr>
            <a:stCxn id="24" idx="0"/>
            <a:endCxn id="23" idx="4"/>
          </p:cNvCxnSpPr>
          <p:nvPr/>
        </p:nvCxnSpPr>
        <p:spPr>
          <a:xfrm flipV="1">
            <a:off x="5216218" y="3700790"/>
            <a:ext cx="0" cy="4796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>
            <a:off x="4455675" y="4461333"/>
            <a:ext cx="4796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橢圓 28"/>
          <p:cNvSpPr/>
          <p:nvPr/>
        </p:nvSpPr>
        <p:spPr>
          <a:xfrm>
            <a:off x="6257703" y="3138904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0" name="直線接點 29"/>
          <p:cNvCxnSpPr>
            <a:stCxn id="29" idx="6"/>
            <a:endCxn id="31" idx="2"/>
          </p:cNvCxnSpPr>
          <p:nvPr/>
        </p:nvCxnSpPr>
        <p:spPr>
          <a:xfrm>
            <a:off x="6819589" y="3419847"/>
            <a:ext cx="4796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橢圓 30"/>
          <p:cNvSpPr/>
          <p:nvPr/>
        </p:nvSpPr>
        <p:spPr>
          <a:xfrm>
            <a:off x="7299189" y="3138904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橢圓 31"/>
          <p:cNvSpPr/>
          <p:nvPr/>
        </p:nvSpPr>
        <p:spPr>
          <a:xfrm>
            <a:off x="7299189" y="4180390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3" name="橢圓 32"/>
          <p:cNvSpPr/>
          <p:nvPr/>
        </p:nvSpPr>
        <p:spPr>
          <a:xfrm>
            <a:off x="6257703" y="4180390"/>
            <a:ext cx="561886" cy="561886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5" name="直線接點 34"/>
          <p:cNvCxnSpPr/>
          <p:nvPr/>
        </p:nvCxnSpPr>
        <p:spPr>
          <a:xfrm>
            <a:off x="6819589" y="4461333"/>
            <a:ext cx="4796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文字方塊 35"/>
          <p:cNvSpPr txBox="1"/>
          <p:nvPr/>
        </p:nvSpPr>
        <p:spPr>
          <a:xfrm>
            <a:off x="4110218" y="5573286"/>
            <a:ext cx="1170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Tree!</a:t>
            </a:r>
            <a:endParaRPr lang="zh-TW" altLang="en-US" sz="28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8" name="直線單箭頭接點 37"/>
          <p:cNvCxnSpPr>
            <a:stCxn id="36" idx="0"/>
          </p:cNvCxnSpPr>
          <p:nvPr/>
        </p:nvCxnSpPr>
        <p:spPr>
          <a:xfrm flipH="1" flipV="1">
            <a:off x="4695474" y="4791264"/>
            <a:ext cx="1" cy="7820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98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21" grpId="0" animBg="1"/>
      <p:bldP spid="23" grpId="0" animBg="1"/>
      <p:bldP spid="24" grpId="0" animBg="1"/>
      <p:bldP spid="25" grpId="0" animBg="1"/>
      <p:bldP spid="29" grpId="0" animBg="1"/>
      <p:bldP spid="31" grpId="0" animBg="1"/>
      <p:bldP spid="32" grpId="0" animBg="1"/>
      <p:bldP spid="33" grpId="0" animBg="1"/>
      <p:bldP spid="3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遍歷：前序、中序、後序</a:t>
            </a:r>
            <a:endParaRPr lang="en-US" altLang="zh-TW" dirty="0" smtClean="0"/>
          </a:p>
          <a:p>
            <a:r>
              <a:rPr lang="zh-TW" altLang="en-US" dirty="0" smtClean="0"/>
              <a:t>差別：什麼時候印出一個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的值</a:t>
            </a:r>
            <a:endParaRPr lang="en-US" altLang="zh-TW" dirty="0" smtClean="0"/>
          </a:p>
          <a:p>
            <a:r>
              <a:rPr lang="zh-TW" altLang="en-US" dirty="0" smtClean="0"/>
              <a:t>前序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output: 1 2 4 5 3 6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358" y="3090084"/>
            <a:ext cx="4931609" cy="2104767"/>
          </a:xfrm>
          <a:prstGeom prst="rect">
            <a:avLst/>
          </a:prstGeom>
        </p:spPr>
      </p:pic>
      <p:sp>
        <p:nvSpPr>
          <p:cNvPr id="16" name="橢圓 15"/>
          <p:cNvSpPr/>
          <p:nvPr/>
        </p:nvSpPr>
        <p:spPr>
          <a:xfrm>
            <a:off x="8259110" y="173029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7505545" y="2827956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9024274" y="2827956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6857998" y="394759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8191195" y="395156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9524392" y="394759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2" name="直線接點 21"/>
          <p:cNvCxnSpPr>
            <a:stCxn id="16" idx="3"/>
            <a:endCxn id="17" idx="0"/>
          </p:cNvCxnSpPr>
          <p:nvPr/>
        </p:nvCxnSpPr>
        <p:spPr>
          <a:xfrm flipH="1">
            <a:off x="7915983" y="2430956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16" idx="5"/>
            <a:endCxn id="18" idx="0"/>
          </p:cNvCxnSpPr>
          <p:nvPr/>
        </p:nvCxnSpPr>
        <p:spPr>
          <a:xfrm>
            <a:off x="8959771" y="2430956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17" idx="3"/>
            <a:endCxn id="19" idx="0"/>
          </p:cNvCxnSpPr>
          <p:nvPr/>
        </p:nvCxnSpPr>
        <p:spPr>
          <a:xfrm flipH="1">
            <a:off x="7268436" y="3528617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17" idx="5"/>
            <a:endCxn id="20" idx="0"/>
          </p:cNvCxnSpPr>
          <p:nvPr/>
        </p:nvCxnSpPr>
        <p:spPr>
          <a:xfrm>
            <a:off x="8206206" y="3528617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18" idx="5"/>
            <a:endCxn id="21" idx="0"/>
          </p:cNvCxnSpPr>
          <p:nvPr/>
        </p:nvCxnSpPr>
        <p:spPr>
          <a:xfrm>
            <a:off x="9724935" y="3528617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96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遍歷：前序、中序、後序</a:t>
            </a:r>
            <a:endParaRPr lang="en-US" altLang="zh-TW" dirty="0" smtClean="0"/>
          </a:p>
          <a:p>
            <a:r>
              <a:rPr lang="zh-TW" altLang="en-US" dirty="0" smtClean="0"/>
              <a:t>差別：什麼時候印出一個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的值</a:t>
            </a:r>
            <a:endParaRPr lang="en-US" altLang="zh-TW" dirty="0" smtClean="0"/>
          </a:p>
          <a:p>
            <a:r>
              <a:rPr lang="zh-TW" altLang="en-US" dirty="0"/>
              <a:t>中</a:t>
            </a:r>
            <a:r>
              <a:rPr lang="zh-TW" altLang="en-US" dirty="0" smtClean="0"/>
              <a:t>序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output: 4 2 5 1 3 6</a:t>
            </a:r>
            <a:endParaRPr lang="zh-TW" altLang="en-US" dirty="0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544" y="3132071"/>
            <a:ext cx="4838309" cy="2115788"/>
          </a:xfrm>
          <a:prstGeom prst="rect">
            <a:avLst/>
          </a:prstGeom>
        </p:spPr>
      </p:pic>
      <p:sp>
        <p:nvSpPr>
          <p:cNvPr id="17" name="橢圓 16"/>
          <p:cNvSpPr/>
          <p:nvPr/>
        </p:nvSpPr>
        <p:spPr>
          <a:xfrm>
            <a:off x="8259110" y="173029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7505545" y="2827956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9024274" y="2827956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6857998" y="394759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8191195" y="395156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9524392" y="394759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3" name="直線接點 22"/>
          <p:cNvCxnSpPr>
            <a:stCxn id="17" idx="3"/>
            <a:endCxn id="18" idx="0"/>
          </p:cNvCxnSpPr>
          <p:nvPr/>
        </p:nvCxnSpPr>
        <p:spPr>
          <a:xfrm flipH="1">
            <a:off x="7915983" y="2430956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17" idx="5"/>
            <a:endCxn id="19" idx="0"/>
          </p:cNvCxnSpPr>
          <p:nvPr/>
        </p:nvCxnSpPr>
        <p:spPr>
          <a:xfrm>
            <a:off x="8959771" y="2430956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18" idx="3"/>
            <a:endCxn id="20" idx="0"/>
          </p:cNvCxnSpPr>
          <p:nvPr/>
        </p:nvCxnSpPr>
        <p:spPr>
          <a:xfrm flipH="1">
            <a:off x="7268436" y="3528617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18" idx="5"/>
            <a:endCxn id="21" idx="0"/>
          </p:cNvCxnSpPr>
          <p:nvPr/>
        </p:nvCxnSpPr>
        <p:spPr>
          <a:xfrm>
            <a:off x="8206206" y="3528617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19" idx="5"/>
            <a:endCxn id="22" idx="0"/>
          </p:cNvCxnSpPr>
          <p:nvPr/>
        </p:nvCxnSpPr>
        <p:spPr>
          <a:xfrm>
            <a:off x="9724935" y="3528617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69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Binary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遍歷：前序、中序、後序</a:t>
            </a:r>
            <a:endParaRPr lang="en-US" altLang="zh-TW" dirty="0" smtClean="0"/>
          </a:p>
          <a:p>
            <a:r>
              <a:rPr lang="zh-TW" altLang="en-US" dirty="0" smtClean="0"/>
              <a:t>差別：什麼時候印出一個</a:t>
            </a:r>
            <a:r>
              <a:rPr lang="en-US" altLang="zh-TW" dirty="0" smtClean="0"/>
              <a:t>node</a:t>
            </a:r>
            <a:r>
              <a:rPr lang="zh-TW" altLang="en-US" dirty="0" smtClean="0"/>
              <a:t>的值</a:t>
            </a:r>
            <a:endParaRPr lang="en-US" altLang="zh-TW" dirty="0" smtClean="0"/>
          </a:p>
          <a:p>
            <a:r>
              <a:rPr lang="zh-TW" altLang="en-US" dirty="0" smtClean="0"/>
              <a:t>後序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output: 4 5 2 6 3 1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526" y="3145569"/>
            <a:ext cx="4817881" cy="2115544"/>
          </a:xfrm>
          <a:prstGeom prst="rect">
            <a:avLst/>
          </a:prstGeom>
        </p:spPr>
      </p:pic>
      <p:sp>
        <p:nvSpPr>
          <p:cNvPr id="16" name="橢圓 15"/>
          <p:cNvSpPr/>
          <p:nvPr/>
        </p:nvSpPr>
        <p:spPr>
          <a:xfrm>
            <a:off x="8259110" y="1730295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7505545" y="2827956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9024274" y="2827956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6857998" y="394759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8191195" y="3951560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9524392" y="3947591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2" name="直線接點 21"/>
          <p:cNvCxnSpPr>
            <a:stCxn id="16" idx="3"/>
            <a:endCxn id="17" idx="0"/>
          </p:cNvCxnSpPr>
          <p:nvPr/>
        </p:nvCxnSpPr>
        <p:spPr>
          <a:xfrm flipH="1">
            <a:off x="7915983" y="2430956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16" idx="5"/>
            <a:endCxn id="18" idx="0"/>
          </p:cNvCxnSpPr>
          <p:nvPr/>
        </p:nvCxnSpPr>
        <p:spPr>
          <a:xfrm>
            <a:off x="8959771" y="2430956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17" idx="3"/>
            <a:endCxn id="19" idx="0"/>
          </p:cNvCxnSpPr>
          <p:nvPr/>
        </p:nvCxnSpPr>
        <p:spPr>
          <a:xfrm flipH="1">
            <a:off x="7268436" y="3528617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接點 24"/>
          <p:cNvCxnSpPr>
            <a:stCxn id="17" idx="5"/>
            <a:endCxn id="20" idx="0"/>
          </p:cNvCxnSpPr>
          <p:nvPr/>
        </p:nvCxnSpPr>
        <p:spPr>
          <a:xfrm>
            <a:off x="8206206" y="3528617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18" idx="5"/>
            <a:endCxn id="21" idx="0"/>
          </p:cNvCxnSpPr>
          <p:nvPr/>
        </p:nvCxnSpPr>
        <p:spPr>
          <a:xfrm>
            <a:off x="9724935" y="3528617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55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Complete binary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Complete binary tree</a:t>
            </a:r>
          </a:p>
          <a:p>
            <a:pPr lvl="1"/>
            <a:r>
              <a:rPr lang="zh-TW" altLang="en-US" dirty="0" smtClean="0"/>
              <a:t>除了最後一層，每一層都是填滿的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最後一層的元素盡量往左靠</a:t>
            </a:r>
            <a:endParaRPr lang="en-US" altLang="zh-TW" dirty="0" smtClean="0"/>
          </a:p>
        </p:txBody>
      </p:sp>
      <p:sp>
        <p:nvSpPr>
          <p:cNvPr id="4" name="橢圓 3"/>
          <p:cNvSpPr/>
          <p:nvPr/>
        </p:nvSpPr>
        <p:spPr>
          <a:xfrm>
            <a:off x="3342553" y="3174782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2588988" y="4272443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4107717" y="4272443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1941441" y="5392078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3274638" y="5396047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4607835" y="5392078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0" name="直線接點 9"/>
          <p:cNvCxnSpPr>
            <a:stCxn id="4" idx="3"/>
            <a:endCxn id="5" idx="0"/>
          </p:cNvCxnSpPr>
          <p:nvPr/>
        </p:nvCxnSpPr>
        <p:spPr>
          <a:xfrm flipH="1">
            <a:off x="2999426" y="3875443"/>
            <a:ext cx="46334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4" idx="5"/>
            <a:endCxn id="6" idx="0"/>
          </p:cNvCxnSpPr>
          <p:nvPr/>
        </p:nvCxnSpPr>
        <p:spPr>
          <a:xfrm>
            <a:off x="4043214" y="3875443"/>
            <a:ext cx="474941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5" idx="3"/>
            <a:endCxn id="7" idx="0"/>
          </p:cNvCxnSpPr>
          <p:nvPr/>
        </p:nvCxnSpPr>
        <p:spPr>
          <a:xfrm flipH="1">
            <a:off x="2351879" y="4973104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接點 12"/>
          <p:cNvCxnSpPr>
            <a:stCxn id="5" idx="5"/>
            <a:endCxn id="8" idx="0"/>
          </p:cNvCxnSpPr>
          <p:nvPr/>
        </p:nvCxnSpPr>
        <p:spPr>
          <a:xfrm>
            <a:off x="3289649" y="4973104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接點 13"/>
          <p:cNvCxnSpPr>
            <a:stCxn id="6" idx="5"/>
            <a:endCxn id="9" idx="0"/>
          </p:cNvCxnSpPr>
          <p:nvPr/>
        </p:nvCxnSpPr>
        <p:spPr>
          <a:xfrm>
            <a:off x="4808378" y="4973104"/>
            <a:ext cx="209895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7757690" y="3170813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橢圓 15"/>
          <p:cNvSpPr/>
          <p:nvPr/>
        </p:nvSpPr>
        <p:spPr>
          <a:xfrm>
            <a:off x="6606565" y="4268474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橢圓 17"/>
          <p:cNvSpPr/>
          <p:nvPr/>
        </p:nvSpPr>
        <p:spPr>
          <a:xfrm>
            <a:off x="5959018" y="5388109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7292215" y="5392078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1" name="直線接點 20"/>
          <p:cNvCxnSpPr>
            <a:stCxn id="15" idx="3"/>
            <a:endCxn id="16" idx="0"/>
          </p:cNvCxnSpPr>
          <p:nvPr/>
        </p:nvCxnSpPr>
        <p:spPr>
          <a:xfrm flipH="1">
            <a:off x="7017003" y="3871474"/>
            <a:ext cx="860902" cy="397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接點 21"/>
          <p:cNvCxnSpPr>
            <a:stCxn id="15" idx="5"/>
            <a:endCxn id="26" idx="0"/>
          </p:cNvCxnSpPr>
          <p:nvPr/>
        </p:nvCxnSpPr>
        <p:spPr>
          <a:xfrm>
            <a:off x="8458351" y="3871474"/>
            <a:ext cx="950104" cy="40096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/>
          <p:cNvCxnSpPr>
            <a:stCxn id="16" idx="3"/>
            <a:endCxn id="18" idx="0"/>
          </p:cNvCxnSpPr>
          <p:nvPr/>
        </p:nvCxnSpPr>
        <p:spPr>
          <a:xfrm flipH="1">
            <a:off x="6369456" y="4969135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stCxn id="16" idx="5"/>
            <a:endCxn id="19" idx="0"/>
          </p:cNvCxnSpPr>
          <p:nvPr/>
        </p:nvCxnSpPr>
        <p:spPr>
          <a:xfrm>
            <a:off x="7307226" y="4969135"/>
            <a:ext cx="395427" cy="42294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橢圓 25"/>
          <p:cNvSpPr/>
          <p:nvPr/>
        </p:nvSpPr>
        <p:spPr>
          <a:xfrm>
            <a:off x="8998017" y="4272443"/>
            <a:ext cx="820876" cy="82087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橢圓 26"/>
          <p:cNvSpPr/>
          <p:nvPr/>
        </p:nvSpPr>
        <p:spPr>
          <a:xfrm>
            <a:off x="8350470" y="5392078"/>
            <a:ext cx="820876" cy="82087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9" name="直線接點 28"/>
          <p:cNvCxnSpPr>
            <a:stCxn id="26" idx="3"/>
            <a:endCxn id="27" idx="0"/>
          </p:cNvCxnSpPr>
          <p:nvPr/>
        </p:nvCxnSpPr>
        <p:spPr>
          <a:xfrm flipH="1">
            <a:off x="8760908" y="4973104"/>
            <a:ext cx="357324" cy="41897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13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5" grpId="0" animBg="1"/>
      <p:bldP spid="16" grpId="0" animBg="1"/>
      <p:bldP spid="18" grpId="0" animBg="1"/>
      <p:bldP spid="19" grpId="0" animBg="1"/>
      <p:bldP spid="26" grpId="0" animBg="1"/>
      <p:bldP spid="2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Complete binary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Complete binary tree</a:t>
            </a:r>
            <a:r>
              <a:rPr lang="zh-TW" altLang="en-US" dirty="0" smtClean="0"/>
              <a:t> 的儲存方式</a:t>
            </a:r>
            <a:endParaRPr lang="en-US" altLang="zh-TW" dirty="0" smtClean="0"/>
          </a:p>
          <a:p>
            <a:r>
              <a:rPr lang="zh-TW" altLang="en-US" dirty="0" smtClean="0"/>
              <a:t>編號為</a:t>
            </a:r>
            <a:r>
              <a:rPr lang="en-US" altLang="zh-TW" dirty="0" smtClean="0"/>
              <a:t>k</a:t>
            </a:r>
            <a:r>
              <a:rPr lang="zh-TW" altLang="en-US" dirty="0" smtClean="0"/>
              <a:t>的兩個</a:t>
            </a:r>
            <a:r>
              <a:rPr lang="en-US" altLang="zh-TW" dirty="0" smtClean="0"/>
              <a:t>child</a:t>
            </a:r>
            <a:r>
              <a:rPr lang="zh-TW" altLang="en-US" dirty="0" smtClean="0"/>
              <a:t>編號分別為</a:t>
            </a:r>
            <a:r>
              <a:rPr lang="en-US" altLang="zh-TW" dirty="0" smtClean="0"/>
              <a:t>2k</a:t>
            </a:r>
            <a:r>
              <a:rPr lang="zh-TW" altLang="en-US" dirty="0" smtClean="0"/>
              <a:t>和</a:t>
            </a:r>
            <a:r>
              <a:rPr lang="en-US" altLang="zh-TW" dirty="0" smtClean="0"/>
              <a:t>2k+1</a:t>
            </a:r>
          </a:p>
          <a:p>
            <a:r>
              <a:rPr lang="zh-TW" altLang="en-US" dirty="0" smtClean="0"/>
              <a:t>編號為</a:t>
            </a:r>
            <a:r>
              <a:rPr lang="en-US" altLang="zh-TW" dirty="0" smtClean="0"/>
              <a:t>k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parent</a:t>
            </a:r>
            <a:r>
              <a:rPr lang="zh-TW" altLang="en-US" dirty="0" smtClean="0"/>
              <a:t>編號為</a:t>
            </a:r>
            <a:r>
              <a:rPr lang="en-US" altLang="zh-TW" dirty="0" smtClean="0"/>
              <a:t>[k/2]</a:t>
            </a:r>
          </a:p>
          <a:p>
            <a:r>
              <a:rPr lang="zh-TW" altLang="en-US" dirty="0" smtClean="0"/>
              <a:t>一個有</a:t>
            </a:r>
            <a:r>
              <a:rPr lang="en-US" altLang="zh-TW" dirty="0" smtClean="0"/>
              <a:t>n</a:t>
            </a:r>
            <a:r>
              <a:rPr lang="zh-TW" altLang="en-US" dirty="0" smtClean="0"/>
              <a:t>個元素的</a:t>
            </a:r>
            <a:r>
              <a:rPr lang="en-US" altLang="zh-TW" dirty="0" smtClean="0"/>
              <a:t>complete binary tree</a:t>
            </a:r>
            <a:r>
              <a:rPr lang="zh-TW" altLang="en-US" dirty="0" smtClean="0"/>
              <a:t>的深度約為</a:t>
            </a:r>
            <a:r>
              <a:rPr lang="en-US" altLang="zh-TW" dirty="0" smtClean="0"/>
              <a:t>log(n)</a:t>
            </a:r>
            <a:endParaRPr lang="zh-TW" altLang="en-US" dirty="0"/>
          </a:p>
        </p:txBody>
      </p:sp>
      <p:sp>
        <p:nvSpPr>
          <p:cNvPr id="30" name="橢圓 29"/>
          <p:cNvSpPr/>
          <p:nvPr/>
        </p:nvSpPr>
        <p:spPr>
          <a:xfrm>
            <a:off x="3884235" y="3742307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橢圓 30"/>
          <p:cNvSpPr/>
          <p:nvPr/>
        </p:nvSpPr>
        <p:spPr>
          <a:xfrm>
            <a:off x="2865630" y="4707448"/>
            <a:ext cx="677417" cy="67741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橢圓 31"/>
          <p:cNvSpPr/>
          <p:nvPr/>
        </p:nvSpPr>
        <p:spPr>
          <a:xfrm>
            <a:off x="2284343" y="5694563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3" name="橢圓 32"/>
          <p:cNvSpPr/>
          <p:nvPr/>
        </p:nvSpPr>
        <p:spPr>
          <a:xfrm>
            <a:off x="3485020" y="5698532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4" name="直線接點 33"/>
          <p:cNvCxnSpPr>
            <a:stCxn id="30" idx="3"/>
            <a:endCxn id="31" idx="0"/>
          </p:cNvCxnSpPr>
          <p:nvPr/>
        </p:nvCxnSpPr>
        <p:spPr>
          <a:xfrm flipH="1">
            <a:off x="3204339" y="4320519"/>
            <a:ext cx="779101" cy="38692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30" idx="5"/>
            <a:endCxn id="38" idx="0"/>
          </p:cNvCxnSpPr>
          <p:nvPr/>
        </p:nvCxnSpPr>
        <p:spPr>
          <a:xfrm>
            <a:off x="4462447" y="4320519"/>
            <a:ext cx="868304" cy="39089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31" idx="3"/>
            <a:endCxn id="32" idx="0"/>
          </p:cNvCxnSpPr>
          <p:nvPr/>
        </p:nvCxnSpPr>
        <p:spPr>
          <a:xfrm flipH="1">
            <a:off x="2623052" y="5285660"/>
            <a:ext cx="341783" cy="40890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31" idx="5"/>
            <a:endCxn id="33" idx="0"/>
          </p:cNvCxnSpPr>
          <p:nvPr/>
        </p:nvCxnSpPr>
        <p:spPr>
          <a:xfrm>
            <a:off x="3443842" y="5285660"/>
            <a:ext cx="379887" cy="412872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橢圓 37"/>
          <p:cNvSpPr/>
          <p:nvPr/>
        </p:nvSpPr>
        <p:spPr>
          <a:xfrm>
            <a:off x="4992042" y="4711417"/>
            <a:ext cx="677417" cy="67741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9" name="橢圓 38"/>
          <p:cNvSpPr/>
          <p:nvPr/>
        </p:nvSpPr>
        <p:spPr>
          <a:xfrm>
            <a:off x="4410755" y="5698532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0" name="直線接點 39"/>
          <p:cNvCxnSpPr>
            <a:stCxn id="38" idx="3"/>
            <a:endCxn id="39" idx="0"/>
          </p:cNvCxnSpPr>
          <p:nvPr/>
        </p:nvCxnSpPr>
        <p:spPr>
          <a:xfrm flipH="1">
            <a:off x="4749464" y="5289629"/>
            <a:ext cx="341783" cy="40890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橢圓 40"/>
          <p:cNvSpPr/>
          <p:nvPr/>
        </p:nvSpPr>
        <p:spPr>
          <a:xfrm>
            <a:off x="5627180" y="5694563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2" name="直線接點 41"/>
          <p:cNvCxnSpPr>
            <a:stCxn id="38" idx="5"/>
            <a:endCxn id="41" idx="0"/>
          </p:cNvCxnSpPr>
          <p:nvPr/>
        </p:nvCxnSpPr>
        <p:spPr>
          <a:xfrm>
            <a:off x="5570254" y="5289629"/>
            <a:ext cx="395635" cy="40493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487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Complete binary tree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71160" y="1547474"/>
            <a:ext cx="10515600" cy="4629693"/>
          </a:xfrm>
        </p:spPr>
        <p:txBody>
          <a:bodyPr/>
          <a:lstStyle/>
          <a:p>
            <a:r>
              <a:rPr lang="zh-TW" altLang="en-US" dirty="0" smtClean="0"/>
              <a:t>於是就可以用陣列存了！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想一想，為什麼一般的</a:t>
            </a:r>
            <a:r>
              <a:rPr lang="en-US" altLang="zh-TW" dirty="0" smtClean="0"/>
              <a:t>binary tree</a:t>
            </a:r>
            <a:r>
              <a:rPr lang="zh-TW" altLang="en-US" dirty="0" smtClean="0"/>
              <a:t>不適合用陣列存呢？</a:t>
            </a: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0663373"/>
              </p:ext>
            </p:extLst>
          </p:nvPr>
        </p:nvGraphicFramePr>
        <p:xfrm>
          <a:off x="6215269" y="3113673"/>
          <a:ext cx="4810540" cy="65442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87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72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7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7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7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7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442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TW" alt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橢圓 4"/>
          <p:cNvSpPr/>
          <p:nvPr/>
        </p:nvSpPr>
        <p:spPr>
          <a:xfrm>
            <a:off x="2771052" y="2125542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1752447" y="3090683"/>
            <a:ext cx="677417" cy="67741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1171160" y="4077798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2371837" y="4081767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9" name="直線接點 8"/>
          <p:cNvCxnSpPr>
            <a:stCxn id="5" idx="3"/>
            <a:endCxn id="6" idx="0"/>
          </p:cNvCxnSpPr>
          <p:nvPr/>
        </p:nvCxnSpPr>
        <p:spPr>
          <a:xfrm flipH="1">
            <a:off x="2091156" y="2703754"/>
            <a:ext cx="779101" cy="38692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/>
          <p:cNvCxnSpPr>
            <a:stCxn id="5" idx="5"/>
            <a:endCxn id="13" idx="0"/>
          </p:cNvCxnSpPr>
          <p:nvPr/>
        </p:nvCxnSpPr>
        <p:spPr>
          <a:xfrm>
            <a:off x="3349264" y="2703754"/>
            <a:ext cx="868304" cy="39089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/>
          <p:cNvCxnSpPr>
            <a:stCxn id="6" idx="3"/>
            <a:endCxn id="7" idx="0"/>
          </p:cNvCxnSpPr>
          <p:nvPr/>
        </p:nvCxnSpPr>
        <p:spPr>
          <a:xfrm flipH="1">
            <a:off x="1509869" y="3668895"/>
            <a:ext cx="341783" cy="40890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>
            <a:stCxn id="6" idx="5"/>
            <a:endCxn id="8" idx="0"/>
          </p:cNvCxnSpPr>
          <p:nvPr/>
        </p:nvCxnSpPr>
        <p:spPr>
          <a:xfrm>
            <a:off x="2330659" y="3668895"/>
            <a:ext cx="379887" cy="412872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橢圓 12"/>
          <p:cNvSpPr/>
          <p:nvPr/>
        </p:nvSpPr>
        <p:spPr>
          <a:xfrm>
            <a:off x="3878859" y="3094652"/>
            <a:ext cx="677417" cy="677417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3297572" y="4081767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5" name="直線接點 14"/>
          <p:cNvCxnSpPr>
            <a:stCxn id="13" idx="3"/>
            <a:endCxn id="14" idx="0"/>
          </p:cNvCxnSpPr>
          <p:nvPr/>
        </p:nvCxnSpPr>
        <p:spPr>
          <a:xfrm flipH="1">
            <a:off x="3636281" y="3672864"/>
            <a:ext cx="341783" cy="40890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橢圓 15"/>
          <p:cNvSpPr/>
          <p:nvPr/>
        </p:nvSpPr>
        <p:spPr>
          <a:xfrm>
            <a:off x="4513997" y="4077798"/>
            <a:ext cx="677417" cy="677417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直線接點 16"/>
          <p:cNvCxnSpPr>
            <a:stCxn id="13" idx="5"/>
            <a:endCxn id="16" idx="0"/>
          </p:cNvCxnSpPr>
          <p:nvPr/>
        </p:nvCxnSpPr>
        <p:spPr>
          <a:xfrm>
            <a:off x="4457071" y="3672864"/>
            <a:ext cx="395635" cy="40493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向右箭號 19"/>
          <p:cNvSpPr/>
          <p:nvPr/>
        </p:nvSpPr>
        <p:spPr>
          <a:xfrm>
            <a:off x="5191414" y="3197478"/>
            <a:ext cx="734343" cy="463826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1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名詞介紹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  <p:sp>
        <p:nvSpPr>
          <p:cNvPr id="30" name="橢圓 29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橢圓 30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橢圓 31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3" name="橢圓 32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4" name="橢圓 33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6" name="橢圓 35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7" name="橢圓 36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8" name="直線接點 37"/>
          <p:cNvCxnSpPr>
            <a:stCxn id="30" idx="3"/>
            <a:endCxn id="31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30" idx="5"/>
            <a:endCxn id="32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接點 51"/>
          <p:cNvCxnSpPr>
            <a:stCxn id="31" idx="3"/>
            <a:endCxn id="33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stCxn id="31" idx="5"/>
            <a:endCxn id="34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接點 53"/>
          <p:cNvCxnSpPr>
            <a:stCxn id="32" idx="5"/>
            <a:endCxn id="36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33" idx="4"/>
            <a:endCxn id="37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0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sp>
        <p:nvSpPr>
          <p:cNvPr id="24" name="橢圓 23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7" name="橢圓 26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8" name="橢圓 27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9" name="橢圓 28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0" name="橢圓 29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橢圓 30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2" name="直線接點 31"/>
          <p:cNvCxnSpPr>
            <a:stCxn id="24" idx="3"/>
            <a:endCxn id="25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接點 32"/>
          <p:cNvCxnSpPr>
            <a:stCxn id="24" idx="5"/>
            <a:endCxn id="27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接點 33"/>
          <p:cNvCxnSpPr>
            <a:stCxn id="25" idx="3"/>
            <a:endCxn id="28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接點 34"/>
          <p:cNvCxnSpPr>
            <a:stCxn id="25" idx="5"/>
            <a:endCxn id="29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接點 35"/>
          <p:cNvCxnSpPr>
            <a:stCxn id="27" idx="5"/>
            <a:endCxn id="30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接點 36"/>
          <p:cNvCxnSpPr>
            <a:stCxn id="28" idx="4"/>
            <a:endCxn id="31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節點</a:t>
            </a:r>
            <a:r>
              <a:rPr lang="en-US" altLang="zh-TW" dirty="0">
                <a:solidFill>
                  <a:srgbClr val="FF0000"/>
                </a:solidFill>
              </a:rPr>
              <a:t>(node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7236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Tree-</a:t>
            </a:r>
            <a:r>
              <a:rPr lang="zh-TW" altLang="en-US" dirty="0" smtClean="0"/>
              <a:t>名詞介紹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>
                <a:solidFill>
                  <a:srgbClr val="FF0000"/>
                </a:solidFill>
              </a:rPr>
              <a:t>邊</a:t>
            </a:r>
            <a:r>
              <a:rPr lang="en-US" altLang="zh-TW" dirty="0" smtClean="0">
                <a:solidFill>
                  <a:srgbClr val="FF0000"/>
                </a:solidFill>
              </a:rPr>
              <a:t>(edge)</a:t>
            </a:r>
            <a:endParaRPr lang="en-US" altLang="zh-TW" dirty="0">
              <a:solidFill>
                <a:srgbClr val="FF0000"/>
              </a:solidFill>
            </a:endParaRPr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  <p:sp>
        <p:nvSpPr>
          <p:cNvPr id="30" name="橢圓 29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1" name="橢圓 30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2" name="橢圓 31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3" name="橢圓 32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4" name="橢圓 33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6" name="橢圓 35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7" name="橢圓 36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38" name="直線接點 37"/>
          <p:cNvCxnSpPr>
            <a:stCxn id="30" idx="3"/>
            <a:endCxn id="31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接點 50"/>
          <p:cNvCxnSpPr>
            <a:stCxn id="30" idx="5"/>
            <a:endCxn id="32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接點 51"/>
          <p:cNvCxnSpPr>
            <a:stCxn id="31" idx="3"/>
            <a:endCxn id="33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直線接點 52"/>
          <p:cNvCxnSpPr>
            <a:stCxn id="31" idx="5"/>
            <a:endCxn id="34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接點 53"/>
          <p:cNvCxnSpPr>
            <a:stCxn id="32" idx="5"/>
            <a:endCxn id="36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接點 54"/>
          <p:cNvCxnSpPr>
            <a:stCxn id="33" idx="4"/>
            <a:endCxn id="37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07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sp>
        <p:nvSpPr>
          <p:cNvPr id="18" name="橢圓 17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橢圓 18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橢圓 20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橢圓 22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25" name="直線接點 24"/>
          <p:cNvCxnSpPr>
            <a:stCxn id="18" idx="3"/>
            <a:endCxn id="19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接點 25"/>
          <p:cNvCxnSpPr>
            <a:stCxn id="18" idx="5"/>
            <a:endCxn id="20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接點 26"/>
          <p:cNvCxnSpPr>
            <a:stCxn id="19" idx="3"/>
            <a:endCxn id="21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接點 27"/>
          <p:cNvCxnSpPr>
            <a:stCxn id="19" idx="5"/>
            <a:endCxn id="22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>
            <a:stCxn id="20" idx="5"/>
            <a:endCxn id="23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接點 29"/>
          <p:cNvCxnSpPr>
            <a:stCxn id="21" idx="4"/>
            <a:endCxn id="24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根節點</a:t>
            </a:r>
            <a:r>
              <a:rPr lang="en-US" altLang="zh-TW" dirty="0">
                <a:solidFill>
                  <a:srgbClr val="FF0000"/>
                </a:solidFill>
              </a:rPr>
              <a:t>(root)</a:t>
            </a:r>
          </a:p>
          <a:p>
            <a:pPr lvl="1"/>
            <a:r>
              <a:rPr lang="zh-TW" altLang="en-US" dirty="0"/>
              <a:t>葉節點</a:t>
            </a:r>
            <a:r>
              <a:rPr lang="en-US" altLang="zh-TW" dirty="0"/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7075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Tree-</a:t>
            </a:r>
            <a:r>
              <a:rPr lang="zh-TW" altLang="en-US" dirty="0"/>
              <a:t>名詞介紹</a:t>
            </a:r>
          </a:p>
        </p:txBody>
      </p:sp>
      <p:sp>
        <p:nvSpPr>
          <p:cNvPr id="33" name="橢圓 32"/>
          <p:cNvSpPr/>
          <p:nvPr/>
        </p:nvSpPr>
        <p:spPr>
          <a:xfrm>
            <a:off x="6877721" y="1696405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4" name="橢圓 33"/>
          <p:cNvSpPr/>
          <p:nvPr/>
        </p:nvSpPr>
        <p:spPr>
          <a:xfrm>
            <a:off x="6082591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5" name="橢圓 34"/>
          <p:cNvSpPr/>
          <p:nvPr/>
        </p:nvSpPr>
        <p:spPr>
          <a:xfrm>
            <a:off x="7684450" y="291876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6" name="橢圓 35"/>
          <p:cNvSpPr/>
          <p:nvPr/>
        </p:nvSpPr>
        <p:spPr>
          <a:xfrm>
            <a:off x="5393479" y="4163091"/>
            <a:ext cx="914400" cy="914400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7" name="橢圓 36"/>
          <p:cNvSpPr/>
          <p:nvPr/>
        </p:nvSpPr>
        <p:spPr>
          <a:xfrm>
            <a:off x="6809806" y="4167060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8" name="橢圓 37"/>
          <p:cNvSpPr/>
          <p:nvPr/>
        </p:nvSpPr>
        <p:spPr>
          <a:xfrm>
            <a:off x="8226133" y="4163091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9" name="橢圓 38"/>
          <p:cNvSpPr/>
          <p:nvPr/>
        </p:nvSpPr>
        <p:spPr>
          <a:xfrm>
            <a:off x="5393479" y="5541332"/>
            <a:ext cx="914400" cy="914400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  <a:endParaRPr lang="zh-TW" alt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41" name="直線接點 40"/>
          <p:cNvCxnSpPr>
            <a:stCxn id="33" idx="3"/>
            <a:endCxn id="34" idx="0"/>
          </p:cNvCxnSpPr>
          <p:nvPr/>
        </p:nvCxnSpPr>
        <p:spPr>
          <a:xfrm flipH="1">
            <a:off x="6539791" y="2476894"/>
            <a:ext cx="471841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接點 42"/>
          <p:cNvCxnSpPr>
            <a:stCxn id="33" idx="5"/>
            <a:endCxn id="35" idx="0"/>
          </p:cNvCxnSpPr>
          <p:nvPr/>
        </p:nvCxnSpPr>
        <p:spPr>
          <a:xfrm>
            <a:off x="7658210" y="2476894"/>
            <a:ext cx="483440" cy="44186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接點 57"/>
          <p:cNvCxnSpPr>
            <a:stCxn id="34" idx="3"/>
            <a:endCxn id="36" idx="0"/>
          </p:cNvCxnSpPr>
          <p:nvPr/>
        </p:nvCxnSpPr>
        <p:spPr>
          <a:xfrm flipH="1">
            <a:off x="5850679" y="3699250"/>
            <a:ext cx="365823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接點 58"/>
          <p:cNvCxnSpPr>
            <a:stCxn id="34" idx="5"/>
            <a:endCxn id="37" idx="0"/>
          </p:cNvCxnSpPr>
          <p:nvPr/>
        </p:nvCxnSpPr>
        <p:spPr>
          <a:xfrm>
            <a:off x="6863080" y="3699250"/>
            <a:ext cx="403926" cy="46781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接點 59"/>
          <p:cNvCxnSpPr>
            <a:stCxn id="35" idx="5"/>
            <a:endCxn id="38" idx="0"/>
          </p:cNvCxnSpPr>
          <p:nvPr/>
        </p:nvCxnSpPr>
        <p:spPr>
          <a:xfrm>
            <a:off x="8464939" y="3699250"/>
            <a:ext cx="218394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接點 60"/>
          <p:cNvCxnSpPr>
            <a:stCxn id="36" idx="4"/>
            <a:endCxn id="39" idx="0"/>
          </p:cNvCxnSpPr>
          <p:nvPr/>
        </p:nvCxnSpPr>
        <p:spPr>
          <a:xfrm>
            <a:off x="5850679" y="5077491"/>
            <a:ext cx="0" cy="46384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內容版面配置區 2"/>
          <p:cNvSpPr>
            <a:spLocks noGrp="1"/>
          </p:cNvSpPr>
          <p:nvPr>
            <p:ph idx="1"/>
          </p:nvPr>
        </p:nvSpPr>
        <p:spPr>
          <a:xfrm>
            <a:off x="1104900" y="1587230"/>
            <a:ext cx="10515600" cy="4868502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一棵樹的相關名詞</a:t>
            </a:r>
            <a:endParaRPr lang="en-US" altLang="zh-TW" dirty="0" smtClean="0"/>
          </a:p>
          <a:p>
            <a:pPr lvl="1"/>
            <a:r>
              <a:rPr lang="zh-TW" altLang="en-US" dirty="0"/>
              <a:t>節點</a:t>
            </a:r>
            <a:r>
              <a:rPr lang="en-US" altLang="zh-TW" dirty="0"/>
              <a:t>(node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邊</a:t>
            </a:r>
            <a:r>
              <a:rPr lang="en-US" altLang="zh-TW" dirty="0" smtClean="0"/>
              <a:t>(edge)</a:t>
            </a:r>
            <a:endParaRPr lang="en-US" altLang="zh-TW" dirty="0"/>
          </a:p>
          <a:p>
            <a:pPr lvl="1"/>
            <a:r>
              <a:rPr lang="zh-TW" altLang="en-US" dirty="0"/>
              <a:t>根節點</a:t>
            </a:r>
            <a:r>
              <a:rPr lang="en-US" altLang="zh-TW" dirty="0"/>
              <a:t>(root)</a:t>
            </a:r>
          </a:p>
          <a:p>
            <a:pPr lvl="1"/>
            <a:r>
              <a:rPr lang="zh-TW" altLang="en-US" dirty="0">
                <a:solidFill>
                  <a:srgbClr val="FF0000"/>
                </a:solidFill>
              </a:rPr>
              <a:t>葉節點</a:t>
            </a:r>
            <a:r>
              <a:rPr lang="en-US" altLang="zh-TW" dirty="0">
                <a:solidFill>
                  <a:srgbClr val="FF0000"/>
                </a:solidFill>
              </a:rPr>
              <a:t>(leaf)</a:t>
            </a:r>
          </a:p>
          <a:p>
            <a:pPr lvl="1"/>
            <a:r>
              <a:rPr lang="zh-TW" altLang="en-US" dirty="0"/>
              <a:t>父節點</a:t>
            </a:r>
            <a:r>
              <a:rPr lang="en-US" altLang="zh-TW" dirty="0"/>
              <a:t>(parent)</a:t>
            </a:r>
          </a:p>
          <a:p>
            <a:pPr lvl="1"/>
            <a:r>
              <a:rPr lang="zh-TW" altLang="en-US" dirty="0"/>
              <a:t>子結點</a:t>
            </a:r>
            <a:r>
              <a:rPr lang="en-US" altLang="zh-TW" dirty="0"/>
              <a:t>(child)</a:t>
            </a:r>
          </a:p>
          <a:p>
            <a:pPr lvl="1"/>
            <a:r>
              <a:rPr lang="zh-TW" altLang="en-US" dirty="0"/>
              <a:t>祖先</a:t>
            </a:r>
            <a:r>
              <a:rPr lang="en-US" altLang="zh-TW" dirty="0"/>
              <a:t>(ancestor)</a:t>
            </a:r>
          </a:p>
          <a:p>
            <a:pPr lvl="1"/>
            <a:r>
              <a:rPr lang="zh-TW" altLang="en-US" dirty="0"/>
              <a:t>子代</a:t>
            </a:r>
            <a:r>
              <a:rPr lang="en-US" altLang="zh-TW" dirty="0"/>
              <a:t>(descendant)</a:t>
            </a:r>
          </a:p>
          <a:p>
            <a:pPr lvl="1"/>
            <a:r>
              <a:rPr lang="zh-TW" altLang="en-US" dirty="0"/>
              <a:t>子樹</a:t>
            </a:r>
            <a:r>
              <a:rPr lang="en-US" altLang="zh-TW" dirty="0"/>
              <a:t>(</a:t>
            </a:r>
            <a:r>
              <a:rPr lang="en-US" altLang="zh-TW" dirty="0" err="1"/>
              <a:t>subtree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層</a:t>
            </a:r>
            <a:r>
              <a:rPr lang="en-US" altLang="zh-TW" dirty="0"/>
              <a:t>(level)</a:t>
            </a:r>
          </a:p>
          <a:p>
            <a:pPr lvl="1"/>
            <a:r>
              <a:rPr lang="zh-TW" altLang="en-US" dirty="0"/>
              <a:t>深度</a:t>
            </a:r>
            <a:r>
              <a:rPr lang="en-US" altLang="zh-TW" dirty="0"/>
              <a:t>(depth)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30673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out(16_9 non_star)_v2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rout(16_9 non_star)_v2" id="{777BB020-0C7E-4629-B928-4C0E1C5ED693}" vid="{9E51F1D0-936B-463C-A028-B452955FD4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Sprout</Template>
  <TotalTime>425</TotalTime>
  <Words>1605</Words>
  <Application>Microsoft Office PowerPoint</Application>
  <PresentationFormat>寬螢幕</PresentationFormat>
  <Paragraphs>589</Paragraphs>
  <Slides>45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45</vt:i4>
      </vt:variant>
    </vt:vector>
  </HeadingPairs>
  <TitlesOfParts>
    <vt:vector size="51" baseType="lpstr">
      <vt:lpstr>微軟正黑體</vt:lpstr>
      <vt:lpstr>新細明體</vt:lpstr>
      <vt:lpstr>Arial</vt:lpstr>
      <vt:lpstr>Calibri</vt:lpstr>
      <vt:lpstr>Consolas</vt:lpstr>
      <vt:lpstr>Sprout(16_9 non_star)_v2</vt:lpstr>
      <vt:lpstr>Tree</vt:lpstr>
      <vt:lpstr>課程內容</vt:lpstr>
      <vt:lpstr>What is a tree?</vt:lpstr>
      <vt:lpstr>Tree-定義</vt:lpstr>
      <vt:lpstr>Tree-名詞介紹</vt:lpstr>
      <vt:lpstr>Tree-名詞介紹</vt:lpstr>
      <vt:lpstr>Tree-名詞介紹</vt:lpstr>
      <vt:lpstr>Tree-名詞介紹</vt:lpstr>
      <vt:lpstr>Tree-名詞介紹</vt:lpstr>
      <vt:lpstr>Tree-名詞介紹</vt:lpstr>
      <vt:lpstr>Tree-名詞介紹</vt:lpstr>
      <vt:lpstr>Tree-名詞介紹</vt:lpstr>
      <vt:lpstr>Tree-名詞介紹</vt:lpstr>
      <vt:lpstr>Tree-名詞介紹</vt:lpstr>
      <vt:lpstr>Tree-名詞介紹</vt:lpstr>
      <vt:lpstr>Tree-名詞介紹</vt:lpstr>
      <vt:lpstr>Tree-性質</vt:lpstr>
      <vt:lpstr>Tree-性質</vt:lpstr>
      <vt:lpstr>Tree-性質</vt:lpstr>
      <vt:lpstr>Tree-性質</vt:lpstr>
      <vt:lpstr>Tree-紀錄</vt:lpstr>
      <vt:lpstr>Tree-紀錄</vt:lpstr>
      <vt:lpstr>Tree-記錄</vt:lpstr>
      <vt:lpstr>Tree-遍歷</vt:lpstr>
      <vt:lpstr>Tree-遍歷</vt:lpstr>
      <vt:lpstr>Tree-遍歷</vt:lpstr>
      <vt:lpstr>Tree-遍歷</vt:lpstr>
      <vt:lpstr>Tree-遍歷</vt:lpstr>
      <vt:lpstr>Tree-遍歷</vt:lpstr>
      <vt:lpstr>Tree-遍歷</vt:lpstr>
      <vt:lpstr>Tree-遍歷</vt:lpstr>
      <vt:lpstr>Tree-遍歷</vt:lpstr>
      <vt:lpstr>Tree-遍歷</vt:lpstr>
      <vt:lpstr>Tree-遍歷</vt:lpstr>
      <vt:lpstr>Tree-遍歷</vt:lpstr>
      <vt:lpstr>Tree-遍歷</vt:lpstr>
      <vt:lpstr>Tree-遍歷</vt:lpstr>
      <vt:lpstr>Tree-遍歷</vt:lpstr>
      <vt:lpstr>Binary tree</vt:lpstr>
      <vt:lpstr>Binary tree</vt:lpstr>
      <vt:lpstr>Binary tree</vt:lpstr>
      <vt:lpstr>Binary tree</vt:lpstr>
      <vt:lpstr>Complete binary tree</vt:lpstr>
      <vt:lpstr>Complete binary tree</vt:lpstr>
      <vt:lpstr>Complete binary tree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Tree</dc:title>
  <dc:creator>楊承翰</dc:creator>
  <cp:lastModifiedBy>Ting Wei Lin</cp:lastModifiedBy>
  <cp:revision>79</cp:revision>
  <dcterms:created xsi:type="dcterms:W3CDTF">2014-02-18T13:21:55Z</dcterms:created>
  <dcterms:modified xsi:type="dcterms:W3CDTF">2017-02-25T17:34:37Z</dcterms:modified>
</cp:coreProperties>
</file>