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75" r:id="rId3"/>
    <p:sldId id="274" r:id="rId4"/>
    <p:sldId id="273" r:id="rId5"/>
    <p:sldId id="257" r:id="rId6"/>
    <p:sldId id="276" r:id="rId7"/>
    <p:sldId id="258" r:id="rId8"/>
    <p:sldId id="279" r:id="rId9"/>
    <p:sldId id="278" r:id="rId10"/>
    <p:sldId id="277" r:id="rId11"/>
    <p:sldId id="259" r:id="rId12"/>
    <p:sldId id="282" r:id="rId13"/>
    <p:sldId id="281" r:id="rId14"/>
    <p:sldId id="280" r:id="rId15"/>
    <p:sldId id="260" r:id="rId16"/>
    <p:sldId id="283" r:id="rId17"/>
    <p:sldId id="261" r:id="rId18"/>
    <p:sldId id="284" r:id="rId19"/>
    <p:sldId id="262" r:id="rId20"/>
    <p:sldId id="286" r:id="rId21"/>
    <p:sldId id="285" r:id="rId22"/>
    <p:sldId id="263" r:id="rId23"/>
    <p:sldId id="287" r:id="rId24"/>
    <p:sldId id="264" r:id="rId25"/>
    <p:sldId id="289" r:id="rId26"/>
    <p:sldId id="288" r:id="rId27"/>
    <p:sldId id="265" r:id="rId28"/>
    <p:sldId id="291" r:id="rId29"/>
    <p:sldId id="290" r:id="rId30"/>
    <p:sldId id="267" r:id="rId31"/>
    <p:sldId id="266" r:id="rId32"/>
    <p:sldId id="268" r:id="rId33"/>
    <p:sldId id="269" r:id="rId34"/>
    <p:sldId id="270" r:id="rId35"/>
    <p:sldId id="293" r:id="rId36"/>
    <p:sldId id="292" r:id="rId37"/>
    <p:sldId id="271" r:id="rId38"/>
    <p:sldId id="272" r:id="rId3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88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657" y="2035340"/>
            <a:ext cx="9525000" cy="106421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C6E0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11157" y="3547227"/>
            <a:ext cx="9144000" cy="1913773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84C3-09AC-4E9F-BC85-524AFDAB4DFE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388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43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90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6400" y="462548"/>
            <a:ext cx="5905500" cy="794752"/>
          </a:xfrm>
          <a:solidFill>
            <a:schemeClr val="bg1">
              <a:alpha val="30196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>
            <a:lvl1pPr algn="ctr">
              <a:defRPr sz="340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04900" y="1587230"/>
            <a:ext cx="10515600" cy="4629693"/>
          </a:xfrm>
        </p:spPr>
        <p:txBody>
          <a:bodyPr/>
          <a:lstStyle>
            <a:lvl1pPr marL="274638" indent="-274638" defTabSz="723900">
              <a:buFont typeface="Arial" panose="020B0604020202020204" pitchFamily="34" charset="0"/>
              <a:buChar char="•"/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1pPr>
            <a:lvl2pPr marL="627063" indent="-284163" defTabSz="723900">
              <a:buFont typeface="Arial" panose="020B0604020202020204" pitchFamily="34" charset="0"/>
              <a:buChar char="•"/>
              <a:tabLst/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2pPr>
            <a:lvl3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3pPr>
            <a:lvl4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4pPr>
            <a:lvl5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  <a:r>
              <a:rPr lang="en-US" altLang="zh-TW" dirty="0" smtClean="0"/>
              <a:t>XD</a:t>
            </a:r>
          </a:p>
          <a:p>
            <a:pPr lvl="1"/>
            <a:r>
              <a:rPr lang="zh-TW" altLang="en-US" dirty="0" smtClean="0"/>
              <a:t>第二層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2"/>
            <a:r>
              <a:rPr lang="zh-TW" altLang="en-US" dirty="0" smtClean="0"/>
              <a:t>第三層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3"/>
            <a:r>
              <a:rPr lang="zh-TW" altLang="en-US" dirty="0" smtClean="0"/>
              <a:t>第四層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4"/>
            <a:r>
              <a:rPr lang="zh-TW" altLang="en-US" dirty="0" smtClean="0"/>
              <a:t>第五層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E0C-2187-4EB2-A71F-EAF44B6A6CA4}" type="datetimeFigureOut">
              <a:rPr lang="zh-TW" altLang="en-US" smtClean="0"/>
              <a:t>2/27/15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84C3-09AC-4E9F-BC85-524AFDAB4D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60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55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88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72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00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90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06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BC8C6-D889-4C00-ADE8-28A78AAB4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3206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第二層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2"/>
            <a:r>
              <a:rPr lang="zh-TW" altLang="en-US" dirty="0" smtClean="0"/>
              <a:t>第三層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3"/>
            <a:r>
              <a:rPr lang="zh-TW" altLang="en-US" dirty="0" smtClean="0"/>
              <a:t>第四層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4"/>
            <a:r>
              <a:rPr lang="zh-TW" altLang="en-US" dirty="0" smtClean="0"/>
              <a:t>第五層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11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F84C3-09AC-4E9F-BC85-524AFDAB4D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18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 smtClean="0"/>
              <a:t>指標</a:t>
            </a:r>
            <a:r>
              <a:rPr kumimoji="1" lang="en-US" altLang="zh-TW" dirty="0" smtClean="0"/>
              <a:t> (pointer)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sz="2400" dirty="0" smtClean="0"/>
              <a:t>bigelephant29</a:t>
            </a:r>
            <a:endParaRPr kumimoji="1"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4331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宣告變數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當我們在宣告變數的時候，其實就是挑一個記憶體位址並取名字。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a = 1266;</a:t>
            </a:r>
            <a:endParaRPr kumimoji="1" lang="en-US" altLang="zh-TW" dirty="0"/>
          </a:p>
          <a:p>
            <a:r>
              <a:rPr kumimoji="1" lang="zh-TW" altLang="en-US" dirty="0" smtClean="0"/>
              <a:t>這個時候，在記憶體的某處就會存下這個變數的資訊。</a:t>
            </a: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9508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宣告變數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當我們在宣告變數的時候，其實就是挑一個記憶體位址並取名字。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a = 1266;</a:t>
            </a:r>
            <a:endParaRPr kumimoji="1" lang="en-US" altLang="zh-TW" dirty="0"/>
          </a:p>
          <a:p>
            <a:r>
              <a:rPr kumimoji="1" lang="zh-TW" altLang="en-US" dirty="0" smtClean="0"/>
              <a:t>這個時候，在記憶體的某處就會存下這個變數的資訊。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在</a:t>
            </a:r>
            <a:r>
              <a:rPr kumimoji="1" lang="en-US" altLang="zh-TW" dirty="0" smtClean="0"/>
              <a:t>C/C++</a:t>
            </a:r>
            <a:r>
              <a:rPr kumimoji="1" lang="zh-TW" altLang="en-US" dirty="0" smtClean="0"/>
              <a:t>中，資料型態</a:t>
            </a:r>
            <a:r>
              <a:rPr kumimoji="1" lang="en-US" altLang="zh-TW" dirty="0" err="1" smtClean="0"/>
              <a:t>int</a:t>
            </a:r>
            <a:r>
              <a:rPr kumimoji="1" lang="zh-TW" altLang="en-US" dirty="0" smtClean="0"/>
              <a:t>佔用了</a:t>
            </a:r>
            <a:r>
              <a:rPr kumimoji="1" lang="en-US" altLang="zh-TW" dirty="0" smtClean="0"/>
              <a:t>4 bytes</a:t>
            </a:r>
            <a:r>
              <a:rPr kumimoji="1" lang="zh-TW" altLang="en-US" dirty="0" smtClean="0"/>
              <a:t>。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4953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069989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宣告一個指向儲存</a:t>
            </a:r>
            <a:r>
              <a:rPr kumimoji="1" lang="en-US" altLang="zh-TW" dirty="0" smtClean="0"/>
              <a:t> type </a:t>
            </a:r>
            <a:r>
              <a:rPr kumimoji="1" lang="zh-TW" altLang="en-US" dirty="0" smtClean="0"/>
              <a:t>位址的指標</a:t>
            </a:r>
            <a:r>
              <a:rPr kumimoji="1" lang="en-US" altLang="zh-TW" dirty="0" smtClean="0"/>
              <a:t> c</a:t>
            </a:r>
            <a:r>
              <a:rPr kumimoji="1" lang="zh-TW" altLang="en-US" dirty="0" smtClean="0"/>
              <a:t>：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type *c;</a:t>
            </a:r>
            <a:endParaRPr kumimoji="1" lang="en-US" altLang="zh-TW" dirty="0"/>
          </a:p>
          <a:p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4512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宣告一個指向儲存</a:t>
            </a:r>
            <a:r>
              <a:rPr kumimoji="1" lang="en-US" altLang="zh-TW" dirty="0" smtClean="0"/>
              <a:t> type </a:t>
            </a:r>
            <a:r>
              <a:rPr kumimoji="1" lang="zh-TW" altLang="en-US" dirty="0" smtClean="0"/>
              <a:t>位址的指標</a:t>
            </a:r>
            <a:r>
              <a:rPr kumimoji="1" lang="en-US" altLang="zh-TW" dirty="0" smtClean="0"/>
              <a:t> c</a:t>
            </a:r>
            <a:r>
              <a:rPr kumimoji="1" lang="zh-TW" altLang="en-US" dirty="0" smtClean="0"/>
              <a:t>：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type *c;</a:t>
            </a:r>
            <a:endParaRPr kumimoji="1" lang="en-US" altLang="zh-TW" dirty="0"/>
          </a:p>
          <a:p>
            <a:r>
              <a:rPr kumimoji="1" lang="zh-TW" altLang="en-US" dirty="0" smtClean="0"/>
              <a:t>例如：指向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的指標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;</a:t>
            </a:r>
          </a:p>
          <a:p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3068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宣告一個指向儲存</a:t>
            </a:r>
            <a:r>
              <a:rPr kumimoji="1" lang="en-US" altLang="zh-TW" dirty="0" smtClean="0"/>
              <a:t> type </a:t>
            </a:r>
            <a:r>
              <a:rPr kumimoji="1" lang="zh-TW" altLang="en-US" dirty="0" smtClean="0"/>
              <a:t>位址的指標</a:t>
            </a:r>
            <a:r>
              <a:rPr kumimoji="1" lang="en-US" altLang="zh-TW" dirty="0" smtClean="0"/>
              <a:t> c</a:t>
            </a:r>
            <a:r>
              <a:rPr kumimoji="1" lang="zh-TW" altLang="en-US" dirty="0" smtClean="0"/>
              <a:t>：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type *c;</a:t>
            </a:r>
            <a:endParaRPr kumimoji="1" lang="en-US" altLang="zh-TW" dirty="0"/>
          </a:p>
          <a:p>
            <a:r>
              <a:rPr kumimoji="1" lang="zh-TW" altLang="en-US" dirty="0" smtClean="0"/>
              <a:t>例如：指向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的指標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;</a:t>
            </a:r>
          </a:p>
          <a:p>
            <a:endParaRPr kumimoji="1" lang="en-US" altLang="zh-TW" dirty="0" smtClean="0"/>
          </a:p>
          <a:p>
            <a:r>
              <a:rPr kumimoji="1" lang="zh-TW" altLang="en-US" dirty="0" smtClean="0"/>
              <a:t>我們要怎麼把一個變數的位址放進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呢？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50810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取址、參照</a:t>
            </a:r>
            <a:endParaRPr kumimoji="1"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74448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取址、參照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一元運算子</a:t>
            </a:r>
            <a:r>
              <a:rPr kumimoji="1" lang="en-US" altLang="zh-TW" dirty="0" smtClean="0"/>
              <a:t> &amp; </a:t>
            </a:r>
            <a:r>
              <a:rPr kumimoji="1" lang="zh-TW" altLang="en-US" dirty="0" smtClean="0"/>
              <a:t>可以用來取（參照）變數位址。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a = 1266;</a:t>
            </a:r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;	</a:t>
            </a:r>
            <a:r>
              <a:rPr kumimoji="1" lang="en-US" altLang="zh-TW" dirty="0" smtClean="0">
                <a:solidFill>
                  <a:schemeClr val="bg1">
                    <a:lumMod val="50000"/>
                  </a:schemeClr>
                </a:solidFill>
              </a:rPr>
              <a:t>//</a:t>
            </a:r>
            <a:r>
              <a:rPr kumimoji="1"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kumimoji="1" lang="en-US" altLang="zh-TW" dirty="0" smtClean="0">
                <a:solidFill>
                  <a:schemeClr val="bg1">
                    <a:lumMod val="50000"/>
                  </a:schemeClr>
                </a:solidFill>
              </a:rPr>
              <a:t> *</a:t>
            </a:r>
            <a:r>
              <a:rPr kumimoji="1"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ptr</a:t>
            </a:r>
            <a:r>
              <a:rPr kumimoji="1" lang="en-US" altLang="zh-TW" dirty="0" smtClean="0">
                <a:solidFill>
                  <a:schemeClr val="bg1">
                    <a:lumMod val="50000"/>
                  </a:schemeClr>
                </a:solidFill>
              </a:rPr>
              <a:t> = &amp;a;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&amp;a;</a:t>
            </a:r>
          </a:p>
          <a:p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3691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取值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3391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取值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當我們要取值的時候，在指標前面放上星號</a:t>
            </a:r>
            <a:r>
              <a:rPr kumimoji="1" lang="en-US" altLang="zh-TW" dirty="0" smtClean="0"/>
              <a:t> * </a:t>
            </a:r>
            <a:r>
              <a:rPr kumimoji="1" lang="zh-TW" altLang="en-US" dirty="0" smtClean="0"/>
              <a:t>就可以了！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&amp;a;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 smtClean="0"/>
              <a:t>printf</a:t>
            </a:r>
            <a:r>
              <a:rPr kumimoji="1" lang="en-US" altLang="zh-TW" dirty="0" smtClean="0"/>
              <a:t>(“%d\n”,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);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9160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2900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有星號與沒有星號的差別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6460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有星號與沒有星號的差別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將</a:t>
            </a:r>
            <a:r>
              <a:rPr kumimoji="1" lang="en-US" altLang="zh-TW" dirty="0"/>
              <a:t> 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指向變數</a:t>
            </a:r>
            <a:r>
              <a:rPr kumimoji="1" lang="en-US" altLang="zh-TW" dirty="0" smtClean="0"/>
              <a:t> a </a:t>
            </a:r>
            <a:r>
              <a:rPr kumimoji="1" lang="zh-TW" altLang="en-US" dirty="0" smtClean="0"/>
              <a:t>的位址：</a:t>
            </a:r>
            <a:endParaRPr kumimoji="1" lang="en-US" altLang="zh-TW" dirty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&amp;a;	// a </a:t>
            </a:r>
            <a:r>
              <a:rPr kumimoji="1" lang="zh-TW" altLang="en-US" dirty="0" smtClean="0"/>
              <a:t>必須要是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int</a:t>
            </a:r>
            <a:endParaRPr kumimoji="1" lang="en-US" altLang="zh-TW" dirty="0" smtClean="0"/>
          </a:p>
          <a:p>
            <a:pPr marL="342900" lvl="1" indent="0">
              <a:buNone/>
            </a:pP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33926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有星號與沒有星號的差別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將</a:t>
            </a:r>
            <a:r>
              <a:rPr kumimoji="1" lang="en-US" altLang="zh-TW" dirty="0"/>
              <a:t> 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指向變數</a:t>
            </a:r>
            <a:r>
              <a:rPr kumimoji="1" lang="en-US" altLang="zh-TW" dirty="0" smtClean="0"/>
              <a:t> a </a:t>
            </a:r>
            <a:r>
              <a:rPr kumimoji="1" lang="zh-TW" altLang="en-US" dirty="0" smtClean="0"/>
              <a:t>的位址：</a:t>
            </a:r>
            <a:endParaRPr kumimoji="1" lang="en-US" altLang="zh-TW" dirty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&amp;a;	// a </a:t>
            </a:r>
            <a:r>
              <a:rPr kumimoji="1" lang="zh-TW" altLang="en-US" dirty="0" smtClean="0"/>
              <a:t>必須要是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int</a:t>
            </a:r>
            <a:endParaRPr kumimoji="1" lang="en-US" altLang="zh-TW" dirty="0" smtClean="0"/>
          </a:p>
          <a:p>
            <a:pPr marL="342900" lvl="1" indent="0">
              <a:buNone/>
            </a:pPr>
            <a:endParaRPr kumimoji="1" lang="en-US" altLang="zh-TW" dirty="0" smtClean="0"/>
          </a:p>
          <a:p>
            <a:r>
              <a:rPr kumimoji="1" lang="zh-TW" altLang="en-US" dirty="0" smtClean="0"/>
              <a:t>將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指向指標</a:t>
            </a:r>
            <a:r>
              <a:rPr kumimoji="1" lang="en-US" altLang="zh-TW" dirty="0" smtClean="0"/>
              <a:t> b </a:t>
            </a:r>
            <a:r>
              <a:rPr kumimoji="1" lang="zh-TW" altLang="en-US" dirty="0" smtClean="0"/>
              <a:t>指向的位址：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/>
              <a:t>int</a:t>
            </a:r>
            <a:r>
              <a:rPr kumimoji="1" lang="en-US" altLang="zh-TW" dirty="0"/>
              <a:t> *</a:t>
            </a:r>
            <a:r>
              <a:rPr kumimoji="1" lang="en-US" altLang="zh-TW" dirty="0" err="1"/>
              <a:t>ptr</a:t>
            </a:r>
            <a:r>
              <a:rPr kumimoji="1" lang="en-US" altLang="zh-TW" dirty="0"/>
              <a:t>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/>
              <a:t>ptr</a:t>
            </a:r>
            <a:r>
              <a:rPr kumimoji="1" lang="en-US" altLang="zh-TW" dirty="0"/>
              <a:t> = b</a:t>
            </a:r>
            <a:r>
              <a:rPr kumimoji="1" lang="en-US" altLang="zh-TW" dirty="0" smtClean="0"/>
              <a:t>;	</a:t>
            </a:r>
            <a:r>
              <a:rPr kumimoji="1" lang="en-US" altLang="zh-TW" dirty="0"/>
              <a:t>	// </a:t>
            </a:r>
            <a:r>
              <a:rPr kumimoji="1" lang="en-US" altLang="zh-TW" dirty="0" smtClean="0"/>
              <a:t>b </a:t>
            </a:r>
            <a:r>
              <a:rPr kumimoji="1" lang="zh-TW" altLang="en-US" dirty="0"/>
              <a:t>必須要是</a:t>
            </a:r>
            <a:r>
              <a:rPr kumimoji="1" lang="en-US" altLang="zh-TW" dirty="0"/>
              <a:t>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*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655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是指標？不是指標？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* a, b;</a:t>
            </a:r>
          </a:p>
          <a:p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*c, </a:t>
            </a:r>
            <a:r>
              <a:rPr kumimoji="1" lang="en-US" altLang="zh-TW" dirty="0"/>
              <a:t>d</a:t>
            </a:r>
            <a:r>
              <a:rPr kumimoji="1" lang="en-US" altLang="zh-TW" dirty="0" smtClean="0"/>
              <a:t>;</a:t>
            </a:r>
          </a:p>
          <a:p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*e,*f;</a:t>
            </a:r>
          </a:p>
          <a:p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3638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是指標？不是指標？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* a, b;</a:t>
            </a:r>
          </a:p>
          <a:p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*c, </a:t>
            </a:r>
            <a:r>
              <a:rPr kumimoji="1" lang="en-US" altLang="zh-TW" dirty="0"/>
              <a:t>d</a:t>
            </a:r>
            <a:r>
              <a:rPr kumimoji="1" lang="en-US" altLang="zh-TW" dirty="0" smtClean="0"/>
              <a:t>;</a:t>
            </a:r>
          </a:p>
          <a:p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*e,*f;</a:t>
            </a:r>
          </a:p>
          <a:p>
            <a:endParaRPr kumimoji="1" lang="en-US" altLang="zh-TW" dirty="0"/>
          </a:p>
          <a:p>
            <a:r>
              <a:rPr kumimoji="1" lang="zh-TW" altLang="en-US" dirty="0" smtClean="0"/>
              <a:t>指標（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*</a:t>
            </a:r>
            <a:r>
              <a:rPr kumimoji="1" lang="zh-TW" altLang="en-US" dirty="0" smtClean="0"/>
              <a:t>）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a</a:t>
            </a:r>
            <a:r>
              <a:rPr kumimoji="1" lang="zh-TW" altLang="en-US" dirty="0" smtClean="0"/>
              <a:t>、</a:t>
            </a:r>
            <a:r>
              <a:rPr kumimoji="1" lang="en-US" altLang="zh-TW" dirty="0" smtClean="0"/>
              <a:t>c</a:t>
            </a:r>
            <a:r>
              <a:rPr kumimoji="1" lang="zh-TW" altLang="en-US" dirty="0" smtClean="0"/>
              <a:t>、</a:t>
            </a:r>
            <a:r>
              <a:rPr kumimoji="1" lang="en-US" altLang="zh-TW" dirty="0" smtClean="0"/>
              <a:t>e</a:t>
            </a:r>
            <a:r>
              <a:rPr kumimoji="1" lang="zh-TW" altLang="en-US" dirty="0" smtClean="0"/>
              <a:t>、</a:t>
            </a:r>
            <a:r>
              <a:rPr kumimoji="1" lang="en-US" altLang="zh-TW" dirty="0" smtClean="0"/>
              <a:t>f</a:t>
            </a:r>
          </a:p>
          <a:p>
            <a:r>
              <a:rPr kumimoji="1" lang="zh-TW" altLang="en-US" dirty="0" smtClean="0"/>
              <a:t>不是指標</a:t>
            </a:r>
            <a:r>
              <a:rPr kumimoji="1" lang="en-US" altLang="zh-TW" dirty="0" smtClean="0"/>
              <a:t>(</a:t>
            </a:r>
            <a:r>
              <a:rPr kumimoji="1" lang="en-US" altLang="zh-TW" dirty="0" err="1" smtClean="0"/>
              <a:t>int</a:t>
            </a:r>
            <a:r>
              <a:rPr kumimoji="1" lang="zh-TW" altLang="en-US" dirty="0" smtClean="0"/>
              <a:t>）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b</a:t>
            </a:r>
            <a:r>
              <a:rPr kumimoji="1" lang="zh-TW" altLang="en-US" dirty="0" smtClean="0"/>
              <a:t>、</a:t>
            </a:r>
            <a:r>
              <a:rPr kumimoji="1" lang="en-US" altLang="zh-TW" dirty="0" smtClean="0"/>
              <a:t>d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398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參照小技巧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2128500" cy="4629693"/>
          </a:xfrm>
        </p:spPr>
        <p:txBody>
          <a:bodyPr/>
          <a:lstStyle/>
          <a:p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48838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參照小技巧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2128500" cy="4629693"/>
          </a:xfrm>
        </p:spPr>
        <p:txBody>
          <a:bodyPr/>
          <a:lstStyle/>
          <a:p>
            <a:r>
              <a:rPr kumimoji="1" lang="zh-TW" altLang="en-US" dirty="0" smtClean="0"/>
              <a:t>可以讓兩個變數同時代表同一個位址！</a:t>
            </a:r>
            <a:endParaRPr kumimoji="1" lang="en-US" altLang="zh-TW" dirty="0" smtClean="0"/>
          </a:p>
          <a:p>
            <a:pPr lvl="1"/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a = 1266;</a:t>
            </a:r>
          </a:p>
          <a:p>
            <a:pPr lvl="1"/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&amp;b = a;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46119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參照小技巧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2128500" cy="4629693"/>
          </a:xfrm>
        </p:spPr>
        <p:txBody>
          <a:bodyPr/>
          <a:lstStyle/>
          <a:p>
            <a:r>
              <a:rPr kumimoji="1" lang="zh-TW" altLang="en-US" dirty="0" smtClean="0"/>
              <a:t>可以讓兩個變數同時代表同一個位址！</a:t>
            </a:r>
            <a:endParaRPr kumimoji="1" lang="en-US" altLang="zh-TW" dirty="0" smtClean="0"/>
          </a:p>
          <a:p>
            <a:pPr lvl="1"/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a = 1266;</a:t>
            </a:r>
          </a:p>
          <a:p>
            <a:pPr lvl="1"/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nt</a:t>
            </a:r>
            <a:r>
              <a:rPr kumimoji="1" lang="en-US" altLang="zh-TW" dirty="0" smtClean="0"/>
              <a:t> &amp;b = a;</a:t>
            </a:r>
            <a:endParaRPr kumimoji="1" lang="en-US" altLang="zh-TW" dirty="0"/>
          </a:p>
          <a:p>
            <a:r>
              <a:rPr kumimoji="1" lang="zh-TW" altLang="en-US" dirty="0" smtClean="0"/>
              <a:t>此時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a </a:t>
            </a:r>
            <a:r>
              <a:rPr kumimoji="1" lang="zh-TW" altLang="en-US" dirty="0" smtClean="0"/>
              <a:t>和</a:t>
            </a:r>
            <a:r>
              <a:rPr kumimoji="1" lang="en-US" altLang="zh-TW" dirty="0" smtClean="0"/>
              <a:t> b </a:t>
            </a:r>
            <a:r>
              <a:rPr kumimoji="1" lang="zh-TW" altLang="en-US" dirty="0" smtClean="0"/>
              <a:t>是等價的喔！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186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未來的某一天</a:t>
            </a:r>
            <a:endParaRPr kumimoji="1"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6340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未來的某一天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2268200" cy="4629693"/>
          </a:xfrm>
        </p:spPr>
        <p:txBody>
          <a:bodyPr/>
          <a:lstStyle/>
          <a:p>
            <a:pPr marL="0" indent="0">
              <a:buNone/>
            </a:pPr>
            <a:endParaRPr kumimoji="1" lang="en-US" altLang="zh-TW" sz="1800" dirty="0" smtClean="0"/>
          </a:p>
          <a:p>
            <a:pPr marL="0" indent="0">
              <a:buNone/>
            </a:pPr>
            <a:r>
              <a:rPr kumimoji="1" lang="en-US" altLang="zh-TW" sz="2400" dirty="0" err="1" smtClean="0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i+dx</a:t>
            </a:r>
            <a:r>
              <a:rPr kumimoji="1" lang="en-US" altLang="zh-TW" sz="2400" dirty="0"/>
              <a:t>[k]][</a:t>
            </a:r>
            <a:r>
              <a:rPr kumimoji="1" lang="en-US" altLang="zh-TW" sz="2400" dirty="0" err="1"/>
              <a:t>j+dy</a:t>
            </a:r>
            <a:r>
              <a:rPr kumimoji="1" lang="en-US" altLang="zh-TW" sz="2400" dirty="0"/>
              <a:t>[k]]</a:t>
            </a:r>
            <a:r>
              <a:rPr kumimoji="1" lang="en-US" altLang="zh-TW" sz="2400" dirty="0" smtClean="0"/>
              <a:t>=</a:t>
            </a:r>
          </a:p>
          <a:p>
            <a:pPr marL="0" indent="0">
              <a:buNone/>
            </a:pPr>
            <a:r>
              <a:rPr kumimoji="1" lang="en-US" altLang="zh-TW" sz="2400" dirty="0"/>
              <a:t>	</a:t>
            </a:r>
            <a:r>
              <a:rPr kumimoji="1" lang="en-US" altLang="zh-TW" sz="2400" dirty="0" smtClean="0"/>
              <a:t>(</a:t>
            </a:r>
            <a:r>
              <a:rPr kumimoji="1" lang="en-US" altLang="zh-TW" sz="2400" dirty="0"/>
              <a:t>(</a:t>
            </a:r>
            <a:r>
              <a:rPr kumimoji="1" lang="en-US" altLang="zh-TW" sz="2400" dirty="0" err="1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i+dx</a:t>
            </a:r>
            <a:r>
              <a:rPr kumimoji="1" lang="en-US" altLang="zh-TW" sz="2400" dirty="0"/>
              <a:t>[k]][</a:t>
            </a:r>
            <a:r>
              <a:rPr kumimoji="1" lang="en-US" altLang="zh-TW" sz="2400" dirty="0" err="1"/>
              <a:t>j+dx</a:t>
            </a:r>
            <a:r>
              <a:rPr kumimoji="1" lang="en-US" altLang="zh-TW" sz="2400" dirty="0"/>
              <a:t>[k]]*</a:t>
            </a:r>
            <a:r>
              <a:rPr kumimoji="1" lang="en-US" altLang="zh-TW" sz="2400" dirty="0" err="1"/>
              <a:t>arr</a:t>
            </a:r>
            <a:r>
              <a:rPr kumimoji="1" lang="en-US" altLang="zh-TW" sz="2400" dirty="0"/>
              <a:t>[p++]+</a:t>
            </a:r>
            <a:r>
              <a:rPr kumimoji="1" lang="en-US" altLang="zh-TW" sz="2400" dirty="0" err="1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</a:t>
            </a:r>
            <a:r>
              <a:rPr kumimoji="1" lang="en-US" altLang="zh-TW" sz="2400" dirty="0"/>
              <a:t>][j])%MOD+MOD)%MOD</a:t>
            </a:r>
            <a:r>
              <a:rPr kumimoji="1" lang="en-US" altLang="zh-TW" sz="2400" dirty="0" smtClean="0"/>
              <a:t>;</a:t>
            </a:r>
          </a:p>
          <a:p>
            <a:pPr marL="0" indent="0">
              <a:buNone/>
            </a:pPr>
            <a:endParaRPr kumimoji="1" lang="en-US" altLang="zh-TW" sz="1800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692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是一種變數，儲存一個記憶體位址。</a:t>
            </a: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0401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未來的某一天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2268200" cy="4629693"/>
          </a:xfrm>
        </p:spPr>
        <p:txBody>
          <a:bodyPr/>
          <a:lstStyle/>
          <a:p>
            <a:pPr marL="0" indent="0">
              <a:buNone/>
            </a:pPr>
            <a:endParaRPr kumimoji="1" lang="en-US" altLang="zh-TW" sz="1800" dirty="0" smtClean="0"/>
          </a:p>
          <a:p>
            <a:pPr marL="0" indent="0">
              <a:buNone/>
            </a:pPr>
            <a:r>
              <a:rPr kumimoji="1" lang="en-US" altLang="zh-TW" sz="2400" dirty="0" err="1" smtClean="0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i+dx</a:t>
            </a:r>
            <a:r>
              <a:rPr kumimoji="1" lang="en-US" altLang="zh-TW" sz="2400" dirty="0"/>
              <a:t>[k]][</a:t>
            </a:r>
            <a:r>
              <a:rPr kumimoji="1" lang="en-US" altLang="zh-TW" sz="2400" dirty="0" err="1"/>
              <a:t>j+dy</a:t>
            </a:r>
            <a:r>
              <a:rPr kumimoji="1" lang="en-US" altLang="zh-TW" sz="2400" dirty="0"/>
              <a:t>[k]]</a:t>
            </a:r>
            <a:r>
              <a:rPr kumimoji="1" lang="en-US" altLang="zh-TW" sz="2400" dirty="0" smtClean="0"/>
              <a:t>=</a:t>
            </a:r>
          </a:p>
          <a:p>
            <a:pPr marL="0" indent="0">
              <a:buNone/>
            </a:pPr>
            <a:r>
              <a:rPr kumimoji="1" lang="en-US" altLang="zh-TW" sz="2400" dirty="0"/>
              <a:t>	</a:t>
            </a:r>
            <a:r>
              <a:rPr kumimoji="1" lang="en-US" altLang="zh-TW" sz="2400" dirty="0" smtClean="0"/>
              <a:t>(</a:t>
            </a:r>
            <a:r>
              <a:rPr kumimoji="1" lang="en-US" altLang="zh-TW" sz="2400" dirty="0"/>
              <a:t>(</a:t>
            </a:r>
            <a:r>
              <a:rPr kumimoji="1" lang="en-US" altLang="zh-TW" sz="2400" dirty="0" err="1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i+dx</a:t>
            </a:r>
            <a:r>
              <a:rPr kumimoji="1" lang="en-US" altLang="zh-TW" sz="2400" dirty="0"/>
              <a:t>[k]][</a:t>
            </a:r>
            <a:r>
              <a:rPr kumimoji="1" lang="en-US" altLang="zh-TW" sz="2400" dirty="0" err="1"/>
              <a:t>j+dx</a:t>
            </a:r>
            <a:r>
              <a:rPr kumimoji="1" lang="en-US" altLang="zh-TW" sz="2400" dirty="0"/>
              <a:t>[k]]*</a:t>
            </a:r>
            <a:r>
              <a:rPr kumimoji="1" lang="en-US" altLang="zh-TW" sz="2400" dirty="0" err="1"/>
              <a:t>arr</a:t>
            </a:r>
            <a:r>
              <a:rPr kumimoji="1" lang="en-US" altLang="zh-TW" sz="2400" dirty="0"/>
              <a:t>[p++]+</a:t>
            </a:r>
            <a:r>
              <a:rPr kumimoji="1" lang="en-US" altLang="zh-TW" sz="2400" dirty="0" err="1"/>
              <a:t>dp</a:t>
            </a:r>
            <a:r>
              <a:rPr kumimoji="1" lang="en-US" altLang="zh-TW" sz="2400" dirty="0"/>
              <a:t>[</a:t>
            </a:r>
            <a:r>
              <a:rPr kumimoji="1" lang="en-US" altLang="zh-TW" sz="2400" dirty="0" err="1"/>
              <a:t>i</a:t>
            </a:r>
            <a:r>
              <a:rPr kumimoji="1" lang="en-US" altLang="zh-TW" sz="2400" dirty="0"/>
              <a:t>][j])%MOD+MOD)%MOD</a:t>
            </a:r>
            <a:r>
              <a:rPr kumimoji="1" lang="en-US" altLang="zh-TW" sz="2400" dirty="0" smtClean="0"/>
              <a:t>;</a:t>
            </a:r>
          </a:p>
          <a:p>
            <a:pPr marL="0" indent="0">
              <a:buNone/>
            </a:pPr>
            <a:endParaRPr kumimoji="1" lang="en-US" altLang="zh-TW" sz="1800" dirty="0"/>
          </a:p>
          <a:p>
            <a:r>
              <a:rPr kumimoji="1" lang="en-US" altLang="zh-TW" dirty="0"/>
              <a:t>Code</a:t>
            </a:r>
            <a:r>
              <a:rPr kumimoji="1" lang="zh-TW" altLang="en-US" dirty="0"/>
              <a:t>打錯</a:t>
            </a:r>
            <a:r>
              <a:rPr kumimoji="1" lang="zh-TW" altLang="en-US" dirty="0" smtClean="0"/>
              <a:t>字</a:t>
            </a:r>
            <a:r>
              <a:rPr kumimoji="1" lang="zh-TW" altLang="en-US" dirty="0" smtClean="0"/>
              <a:t>自己</a:t>
            </a:r>
            <a:r>
              <a:rPr kumimoji="1" lang="zh-TW" altLang="en-US" dirty="0" smtClean="0"/>
              <a:t>都不知道</a:t>
            </a:r>
            <a:endParaRPr kumimoji="1" lang="en-US" altLang="zh-TW" dirty="0" smtClean="0"/>
          </a:p>
          <a:p>
            <a:endParaRPr kumimoji="1" lang="en-US" altLang="zh-TW" dirty="0"/>
          </a:p>
          <a:p>
            <a:pPr marL="0" indent="0">
              <a:buNone/>
            </a:pPr>
            <a:r>
              <a:rPr kumimoji="1" lang="en-US" altLang="zh-TW" sz="3200" dirty="0" err="1"/>
              <a:t>int</a:t>
            </a:r>
            <a:r>
              <a:rPr kumimoji="1" lang="en-US" altLang="zh-TW" sz="3200" dirty="0"/>
              <a:t> &amp;</a:t>
            </a:r>
            <a:r>
              <a:rPr kumimoji="1" lang="en-US" altLang="zh-TW" sz="3200" dirty="0" err="1"/>
              <a:t>tmp</a:t>
            </a:r>
            <a:r>
              <a:rPr kumimoji="1" lang="en-US" altLang="zh-TW" sz="3200" dirty="0"/>
              <a:t> = </a:t>
            </a:r>
            <a:r>
              <a:rPr kumimoji="1" lang="en-US" altLang="zh-TW" sz="3200" dirty="0" err="1"/>
              <a:t>dp</a:t>
            </a:r>
            <a:r>
              <a:rPr kumimoji="1" lang="en-US" altLang="zh-TW" sz="3200" dirty="0"/>
              <a:t>[</a:t>
            </a:r>
            <a:r>
              <a:rPr kumimoji="1" lang="en-US" altLang="zh-TW" sz="3200" dirty="0" err="1"/>
              <a:t>i+dx</a:t>
            </a:r>
            <a:r>
              <a:rPr kumimoji="1" lang="en-US" altLang="zh-TW" sz="3200" dirty="0"/>
              <a:t>[k]][</a:t>
            </a:r>
            <a:r>
              <a:rPr kumimoji="1" lang="en-US" altLang="zh-TW" sz="3200" dirty="0" err="1"/>
              <a:t>j+dy</a:t>
            </a:r>
            <a:r>
              <a:rPr kumimoji="1" lang="en-US" altLang="zh-TW" sz="3200" dirty="0"/>
              <a:t>[k]];</a:t>
            </a:r>
          </a:p>
          <a:p>
            <a:pPr marL="0" indent="0">
              <a:buNone/>
            </a:pPr>
            <a:r>
              <a:rPr kumimoji="1" lang="en-US" altLang="zh-TW" sz="3200" dirty="0" err="1"/>
              <a:t>tmp</a:t>
            </a:r>
            <a:r>
              <a:rPr kumimoji="1" lang="en-US" altLang="zh-TW" sz="3200" dirty="0"/>
              <a:t> = ((</a:t>
            </a:r>
            <a:r>
              <a:rPr kumimoji="1" lang="en-US" altLang="zh-TW" sz="3200" dirty="0" err="1"/>
              <a:t>tmp</a:t>
            </a:r>
            <a:r>
              <a:rPr kumimoji="1" lang="en-US" altLang="zh-TW" sz="3200" dirty="0"/>
              <a:t>*</a:t>
            </a:r>
            <a:r>
              <a:rPr kumimoji="1" lang="en-US" altLang="zh-TW" sz="3200" dirty="0" err="1"/>
              <a:t>arr</a:t>
            </a:r>
            <a:r>
              <a:rPr kumimoji="1" lang="en-US" altLang="zh-TW" sz="3200" dirty="0"/>
              <a:t>[p++]+</a:t>
            </a:r>
            <a:r>
              <a:rPr kumimoji="1" lang="en-US" altLang="zh-TW" sz="3200" dirty="0" err="1"/>
              <a:t>dp</a:t>
            </a:r>
            <a:r>
              <a:rPr kumimoji="1" lang="en-US" altLang="zh-TW" sz="3200" dirty="0"/>
              <a:t>[</a:t>
            </a:r>
            <a:r>
              <a:rPr kumimoji="1" lang="en-US" altLang="zh-TW" sz="3200" dirty="0" err="1"/>
              <a:t>i</a:t>
            </a:r>
            <a:r>
              <a:rPr kumimoji="1" lang="en-US" altLang="zh-TW" sz="3200" dirty="0"/>
              <a:t>][j])%MOD+MOD)%MOD;</a:t>
            </a:r>
            <a:endParaRPr kumimoji="1" lang="zh-TW" altLang="en-US" sz="3200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076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複習一番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5029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hu-HU" altLang="zh-TW" dirty="0"/>
              <a:t>int a = </a:t>
            </a:r>
            <a:r>
              <a:rPr kumimoji="1" lang="hu-HU" altLang="zh-TW" dirty="0" smtClean="0"/>
              <a:t>0, b = 1;</a:t>
            </a:r>
            <a:endParaRPr kumimoji="1" lang="hu-HU" altLang="zh-TW" dirty="0"/>
          </a:p>
          <a:p>
            <a:pPr marL="0" indent="0">
              <a:buNone/>
            </a:pPr>
            <a:r>
              <a:rPr kumimoji="1" lang="hu-HU" altLang="zh-TW" dirty="0"/>
              <a:t>int *ptr = &amp;a</a:t>
            </a:r>
            <a:r>
              <a:rPr kumimoji="1" lang="hu-HU" altLang="zh-TW" dirty="0" smtClean="0"/>
              <a:t>;</a:t>
            </a:r>
          </a:p>
          <a:p>
            <a:pPr marL="0" indent="0">
              <a:buNone/>
            </a:pPr>
            <a:r>
              <a:rPr kumimoji="1" lang="en-US" altLang="zh-TW" dirty="0" err="1" smtClean="0"/>
              <a:t>printf</a:t>
            </a:r>
            <a:r>
              <a:rPr kumimoji="1" lang="en-US" altLang="zh-TW" dirty="0" smtClean="0"/>
              <a:t>(“%d %d\n”, a, b);	// a = 0, b = 1</a:t>
            </a:r>
            <a:endParaRPr kumimoji="1" lang="hu-HU" altLang="zh-TW" dirty="0"/>
          </a:p>
          <a:p>
            <a:pPr marL="0" indent="0">
              <a:buNone/>
            </a:pPr>
            <a:endParaRPr kumimoji="1" lang="hu-HU" altLang="zh-TW" dirty="0"/>
          </a:p>
          <a:p>
            <a:pPr marL="0" indent="0">
              <a:buNone/>
            </a:pPr>
            <a:r>
              <a:rPr kumimoji="1" lang="hu-HU" altLang="zh-TW" dirty="0" smtClean="0"/>
              <a:t>*</a:t>
            </a:r>
            <a:r>
              <a:rPr kumimoji="1" lang="hu-HU" altLang="zh-TW" dirty="0"/>
              <a:t>ptr = 1266</a:t>
            </a:r>
            <a:r>
              <a:rPr kumimoji="1" lang="hu-HU" altLang="zh-TW" dirty="0" smtClean="0"/>
              <a:t>;</a:t>
            </a:r>
          </a:p>
          <a:p>
            <a:pPr marL="0" indent="0">
              <a:buNone/>
            </a:pPr>
            <a:r>
              <a:rPr kumimoji="1" lang="en-US" altLang="zh-TW" dirty="0" smtClean="0"/>
              <a:t>p</a:t>
            </a:r>
            <a:r>
              <a:rPr kumimoji="1" lang="hu-HU" altLang="zh-TW" dirty="0" smtClean="0"/>
              <a:t>rintf(</a:t>
            </a:r>
            <a:r>
              <a:rPr kumimoji="1" lang="en-US" altLang="zh-TW" dirty="0"/>
              <a:t>“</a:t>
            </a:r>
            <a:r>
              <a:rPr kumimoji="1" lang="hu-HU" altLang="zh-TW" dirty="0" smtClean="0"/>
              <a:t>%d %d\n”, a, b);	// a = 1266, b = 1</a:t>
            </a:r>
          </a:p>
          <a:p>
            <a:pPr marL="0" indent="0">
              <a:buNone/>
            </a:pPr>
            <a:endParaRPr kumimoji="1" lang="en-US" altLang="zh-TW" dirty="0" smtClean="0"/>
          </a:p>
          <a:p>
            <a:pPr marL="0" indent="0">
              <a:buNone/>
            </a:pP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&amp;b;</a:t>
            </a:r>
          </a:p>
          <a:p>
            <a:pPr marL="0" indent="0">
              <a:buNone/>
            </a:pPr>
            <a:r>
              <a:rPr kumimoji="1" lang="en-US" altLang="zh-TW" dirty="0" smtClean="0"/>
              <a:t>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123;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en-US" altLang="zh-TW" dirty="0" err="1"/>
              <a:t>p</a:t>
            </a:r>
            <a:r>
              <a:rPr kumimoji="1" lang="en-US" altLang="zh-TW" dirty="0" err="1" smtClean="0"/>
              <a:t>rintf</a:t>
            </a:r>
            <a:r>
              <a:rPr kumimoji="1" lang="en-US" altLang="zh-TW" dirty="0" smtClean="0"/>
              <a:t>(“%d %d\n”, a, b);	// a = 1266, b = 123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9594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傳值與傳址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TW" dirty="0" smtClean="0"/>
              <a:t>void swap(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a,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b){</a:t>
            </a:r>
          </a:p>
          <a:p>
            <a:pPr marL="0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tmp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= a;</a:t>
            </a:r>
          </a:p>
          <a:p>
            <a:pPr marL="0" indent="0">
              <a:buNone/>
            </a:pPr>
            <a:r>
              <a:rPr kumimoji="1" lang="en-US" altLang="zh-TW" dirty="0" smtClean="0"/>
              <a:t>	a = b;</a:t>
            </a:r>
          </a:p>
          <a:p>
            <a:pPr marL="0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smtClean="0"/>
              <a:t>b = </a:t>
            </a:r>
            <a:r>
              <a:rPr kumimoji="1" lang="en-US" altLang="zh-TW" dirty="0" err="1" smtClean="0"/>
              <a:t>tmp</a:t>
            </a:r>
            <a:r>
              <a:rPr kumimoji="1" lang="en-US" altLang="zh-TW" dirty="0" smtClean="0"/>
              <a:t>;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en-US" altLang="zh-TW" dirty="0" smtClean="0"/>
              <a:t>}</a:t>
            </a:r>
          </a:p>
          <a:p>
            <a:endParaRPr kumimoji="1" lang="en-US" altLang="zh-TW" dirty="0"/>
          </a:p>
          <a:p>
            <a:r>
              <a:rPr kumimoji="1" lang="zh-TW" altLang="en-US" dirty="0" smtClean="0"/>
              <a:t>從外面呼叫這個函式會發生什麼事情呢？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0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傳值與傳址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TW" dirty="0" smtClean="0"/>
              <a:t>void swap(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*a,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*b){</a:t>
            </a:r>
          </a:p>
          <a:p>
            <a:pPr marL="0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tmp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= *a;</a:t>
            </a:r>
          </a:p>
          <a:p>
            <a:pPr marL="0" indent="0">
              <a:buNone/>
            </a:pPr>
            <a:r>
              <a:rPr kumimoji="1" lang="en-US" altLang="zh-TW" dirty="0" smtClean="0"/>
              <a:t>	*a = *b;</a:t>
            </a:r>
          </a:p>
          <a:p>
            <a:pPr marL="0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smtClean="0"/>
              <a:t>*b = </a:t>
            </a:r>
            <a:r>
              <a:rPr kumimoji="1" lang="en-US" altLang="zh-TW" dirty="0" err="1" smtClean="0"/>
              <a:t>tmp</a:t>
            </a:r>
            <a:r>
              <a:rPr kumimoji="1" lang="en-US" altLang="zh-TW" dirty="0" smtClean="0"/>
              <a:t>;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en-US" altLang="zh-TW" dirty="0" smtClean="0"/>
              <a:t>}</a:t>
            </a:r>
          </a:p>
          <a:p>
            <a:endParaRPr kumimoji="1" lang="en-US" altLang="zh-TW" dirty="0"/>
          </a:p>
          <a:p>
            <a:r>
              <a:rPr kumimoji="1" lang="zh-TW" altLang="en-US" dirty="0" smtClean="0"/>
              <a:t>加上星號？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022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傳值與傳址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TW" dirty="0" smtClean="0"/>
              <a:t>void swap(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&amp;a,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&amp;b){</a:t>
            </a:r>
          </a:p>
          <a:p>
            <a:pPr marL="0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tmp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= a;</a:t>
            </a:r>
          </a:p>
          <a:p>
            <a:pPr marL="0" indent="0">
              <a:buNone/>
            </a:pPr>
            <a:r>
              <a:rPr kumimoji="1" lang="en-US" altLang="zh-TW" dirty="0" smtClean="0"/>
              <a:t>	a = b;</a:t>
            </a:r>
          </a:p>
          <a:p>
            <a:pPr marL="0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smtClean="0"/>
              <a:t>b = </a:t>
            </a:r>
            <a:r>
              <a:rPr kumimoji="1" lang="en-US" altLang="zh-TW" dirty="0" err="1" smtClean="0"/>
              <a:t>tmp</a:t>
            </a:r>
            <a:r>
              <a:rPr kumimoji="1" lang="en-US" altLang="zh-TW" dirty="0" smtClean="0"/>
              <a:t>;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en-US" altLang="zh-TW" dirty="0" smtClean="0"/>
              <a:t>}</a:t>
            </a:r>
          </a:p>
          <a:p>
            <a:endParaRPr kumimoji="1" lang="en-US" altLang="zh-TW" dirty="0"/>
          </a:p>
          <a:p>
            <a:r>
              <a:rPr kumimoji="1" lang="zh-TW" altLang="en-US" dirty="0" smtClean="0"/>
              <a:t>這樣呢？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30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陣列與指標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215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陣列與指標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陣列其實是</a:t>
            </a:r>
            <a:r>
              <a:rPr kumimoji="1" lang="zh-TW" altLang="en-US" dirty="0" smtClean="0"/>
              <a:t>一個用指標維護的結構。</a:t>
            </a:r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072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陣列與指標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陣列其實是</a:t>
            </a:r>
            <a:r>
              <a:rPr kumimoji="1" lang="zh-TW" altLang="en-US" dirty="0" smtClean="0"/>
              <a:t>一個用指標維護的結構。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宣告時，是宣告陣列的第一項位址和陣列的大小。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arr</a:t>
            </a:r>
            <a:r>
              <a:rPr kumimoji="1" lang="en-US" altLang="zh-TW" dirty="0" smtClean="0"/>
              <a:t>[1000];</a:t>
            </a:r>
          </a:p>
          <a:p>
            <a:pPr marL="342900" lvl="1" indent="0">
              <a:buNone/>
            </a:pPr>
            <a:r>
              <a:rPr kumimoji="1" lang="en-US" altLang="zh-TW" dirty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*</a:t>
            </a:r>
            <a:r>
              <a:rPr kumimoji="1" lang="en-US" altLang="zh-TW" dirty="0" err="1" smtClean="0"/>
              <a:t>ptr</a:t>
            </a:r>
            <a:r>
              <a:rPr kumimoji="1" lang="en-US" altLang="zh-TW" dirty="0" smtClean="0"/>
              <a:t> = new 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[1000];</a:t>
            </a:r>
            <a:endParaRPr kumimoji="1" lang="en-US" altLang="zh-TW" dirty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1326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en-US" altLang="zh-TW" sz="16600" dirty="0" smtClean="0"/>
              <a:t>THE END</a:t>
            </a:r>
            <a:endParaRPr kumimoji="1" lang="zh-TW" altLang="en-US" sz="16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24733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是一種變數，儲存一個記憶體位址。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在</a:t>
            </a:r>
            <a:r>
              <a:rPr kumimoji="1" lang="en-US" altLang="zh-TW" dirty="0" smtClean="0"/>
              <a:t>32</a:t>
            </a:r>
            <a:r>
              <a:rPr kumimoji="1" lang="zh-TW" altLang="en-US" dirty="0" smtClean="0"/>
              <a:t>位元電腦上跟</a:t>
            </a:r>
            <a:r>
              <a:rPr kumimoji="1" lang="en-US" altLang="zh-TW" dirty="0" smtClean="0"/>
              <a:t>64</a:t>
            </a:r>
            <a:r>
              <a:rPr kumimoji="1" lang="zh-TW" altLang="en-US" dirty="0" smtClean="0"/>
              <a:t>位元電腦上的長度不一樣！</a:t>
            </a: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45058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什麼是指標？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是一種變數，儲存一個記憶體位址。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在</a:t>
            </a:r>
            <a:r>
              <a:rPr kumimoji="1" lang="en-US" altLang="zh-TW" dirty="0" smtClean="0"/>
              <a:t>32</a:t>
            </a:r>
            <a:r>
              <a:rPr kumimoji="1" lang="zh-TW" altLang="en-US" dirty="0" smtClean="0"/>
              <a:t>位元電腦上跟</a:t>
            </a:r>
            <a:r>
              <a:rPr kumimoji="1" lang="en-US" altLang="zh-TW" dirty="0" smtClean="0"/>
              <a:t>64</a:t>
            </a:r>
            <a:r>
              <a:rPr kumimoji="1" lang="zh-TW" altLang="en-US" dirty="0" smtClean="0"/>
              <a:t>位元電腦上的長度不一樣！</a:t>
            </a:r>
            <a:endParaRPr kumimoji="1" lang="en-US" altLang="zh-TW" dirty="0" smtClean="0"/>
          </a:p>
          <a:p>
            <a:endParaRPr kumimoji="1" lang="en-US" altLang="zh-TW" dirty="0" smtClean="0"/>
          </a:p>
          <a:p>
            <a:r>
              <a:rPr kumimoji="1" lang="zh-TW" altLang="en-US" dirty="0" smtClean="0"/>
              <a:t>什麼是記憶體？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17212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什麼是記憶體？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pic>
        <p:nvPicPr>
          <p:cNvPr id="7" name="圖片 6" descr="Screen Shot 2015-02-27 at 2.27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00" y="246648"/>
            <a:ext cx="28137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44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什麼是記憶體？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程式裡面的所有變數都存在記憶體中。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可以想像成一個很大的陣列。</a:t>
            </a:r>
            <a:endParaRPr kumimoji="1" lang="en-US" altLang="zh-TW" dirty="0" smtClean="0"/>
          </a:p>
          <a:p>
            <a:r>
              <a:rPr kumimoji="1" lang="zh-TW" altLang="en-US" dirty="0" smtClean="0"/>
              <a:t>指標可以儲存記憶體位址。</a:t>
            </a:r>
            <a:endParaRPr kumimoji="1" lang="zh-TW" altLang="en-US" dirty="0"/>
          </a:p>
        </p:txBody>
      </p:sp>
      <p:pic>
        <p:nvPicPr>
          <p:cNvPr id="7" name="圖片 6" descr="Screen Shot 2015-02-27 at 2.27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00" y="246648"/>
            <a:ext cx="28137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8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宣告變數</a:t>
            </a:r>
            <a:endParaRPr kumimoji="1"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8059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宣告變數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當我們在宣告變數的時候，其實就是挑一個記憶體位址並取名字。</a:t>
            </a:r>
            <a:endParaRPr kumimoji="1" lang="en-US" altLang="zh-TW" dirty="0" smtClean="0"/>
          </a:p>
          <a:p>
            <a:pPr marL="342900" lvl="1" indent="0">
              <a:buNone/>
            </a:pPr>
            <a:r>
              <a:rPr kumimoji="1" lang="en-US" altLang="zh-TW" dirty="0" smtClean="0"/>
              <a:t>	</a:t>
            </a:r>
            <a:r>
              <a:rPr kumimoji="1" lang="en-US" altLang="zh-TW" dirty="0" err="1" smtClean="0"/>
              <a:t>int</a:t>
            </a:r>
            <a:r>
              <a:rPr kumimoji="1" lang="en-US" altLang="zh-TW" dirty="0" smtClean="0"/>
              <a:t> a = 1266;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7934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rout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rout(16_9 non_star)_v2" id="{777BB020-0C7E-4629-B928-4C0E1C5ED693}" vid="{9E51F1D0-936B-463C-A028-B452955FD4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Sprout.thmx</Template>
  <TotalTime>435</TotalTime>
  <Words>468</Words>
  <Application>Microsoft Macintosh PowerPoint</Application>
  <PresentationFormat>自訂</PresentationFormat>
  <Paragraphs>156</Paragraphs>
  <Slides>38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39" baseType="lpstr">
      <vt:lpstr>Sprout</vt:lpstr>
      <vt:lpstr>指標 (pointer)</vt:lpstr>
      <vt:lpstr>什麼是指標？</vt:lpstr>
      <vt:lpstr>什麼是指標？</vt:lpstr>
      <vt:lpstr>什麼是指標？</vt:lpstr>
      <vt:lpstr>什麼是指標？</vt:lpstr>
      <vt:lpstr>什麼是記憶體？</vt:lpstr>
      <vt:lpstr>什麼是記憶體？</vt:lpstr>
      <vt:lpstr>宣告變數</vt:lpstr>
      <vt:lpstr>宣告變數</vt:lpstr>
      <vt:lpstr>宣告變數</vt:lpstr>
      <vt:lpstr>宣告變數</vt:lpstr>
      <vt:lpstr>宣告指標</vt:lpstr>
      <vt:lpstr>宣告指標</vt:lpstr>
      <vt:lpstr>宣告指標</vt:lpstr>
      <vt:lpstr>宣告指標</vt:lpstr>
      <vt:lpstr>取址、參照</vt:lpstr>
      <vt:lpstr>取址、參照</vt:lpstr>
      <vt:lpstr>取值</vt:lpstr>
      <vt:lpstr>取值</vt:lpstr>
      <vt:lpstr>有星號與沒有星號的差別</vt:lpstr>
      <vt:lpstr>有星號與沒有星號的差別</vt:lpstr>
      <vt:lpstr>有星號與沒有星號的差別</vt:lpstr>
      <vt:lpstr>是指標？不是指標？</vt:lpstr>
      <vt:lpstr>是指標？不是指標？</vt:lpstr>
      <vt:lpstr>參照小技巧</vt:lpstr>
      <vt:lpstr>參照小技巧</vt:lpstr>
      <vt:lpstr>參照小技巧</vt:lpstr>
      <vt:lpstr>未來的某一天</vt:lpstr>
      <vt:lpstr>未來的某一天</vt:lpstr>
      <vt:lpstr>未來的某一天</vt:lpstr>
      <vt:lpstr>複習一番</vt:lpstr>
      <vt:lpstr>傳值與傳址</vt:lpstr>
      <vt:lpstr>傳值與傳址</vt:lpstr>
      <vt:lpstr>傳值與傳址</vt:lpstr>
      <vt:lpstr>陣列與指標</vt:lpstr>
      <vt:lpstr>陣列與指標</vt:lpstr>
      <vt:lpstr>陣列與指標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Jhih-Bang Hsieh</dc:creator>
  <cp:lastModifiedBy>Jhih-Bang Hsieh</cp:lastModifiedBy>
  <cp:revision>25</cp:revision>
  <dcterms:created xsi:type="dcterms:W3CDTF">2015-02-27T06:19:37Z</dcterms:created>
  <dcterms:modified xsi:type="dcterms:W3CDTF">2015-02-27T13:34:54Z</dcterms:modified>
</cp:coreProperties>
</file>